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15"/>
  </p:notesMasterIdLst>
  <p:sldIdLst>
    <p:sldId id="343" r:id="rId2"/>
    <p:sldId id="259" r:id="rId3"/>
    <p:sldId id="348" r:id="rId4"/>
    <p:sldId id="347" r:id="rId5"/>
    <p:sldId id="268" r:id="rId6"/>
    <p:sldId id="307" r:id="rId7"/>
    <p:sldId id="296" r:id="rId8"/>
    <p:sldId id="261" r:id="rId9"/>
    <p:sldId id="349" r:id="rId10"/>
    <p:sldId id="272" r:id="rId11"/>
    <p:sldId id="352" r:id="rId12"/>
    <p:sldId id="258" r:id="rId13"/>
    <p:sldId id="353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45D55-697E-470E-812B-10AB9DE328BA}">
  <a:tblStyle styleId="{75845D55-697E-470E-812B-10AB9DE32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1" autoAdjust="0"/>
    <p:restoredTop sz="89981" autoAdjust="0"/>
  </p:normalViewPr>
  <p:slideViewPr>
    <p:cSldViewPr snapToGrid="0">
      <p:cViewPr varScale="1">
        <p:scale>
          <a:sx n="95" d="100"/>
          <a:sy n="95" d="100"/>
        </p:scale>
        <p:origin x="77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… I'm genuinely excited to be here today to share my internship journey at NTT DATA with you. Before we begin, I'd like to express my gratitude to you and to Mr.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Abdellah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AIT ALI for providing me with this incredible learning opportunity.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813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adf007b87c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adf007b87c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277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adf007b87c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adf007b87c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050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… I'm genuinely excited to be here today to share my internship journey at NTT DATA with you. Before we begin, I'd like to express my gratitude to you and to Mr.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Abdellah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AIT ALI for providing me with this incredible learning opportunity.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539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8568703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8568703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df007b87c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df007b87c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03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2f7bd7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2f7bd7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90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e552fcb8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6e552fcb8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30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6e552fcb8f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6e552fcb8f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93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78568703f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78568703f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946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df007b87c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df007b87c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552fcb8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e552fcb8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19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1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subTitle" idx="1"/>
          </p:nvPr>
        </p:nvSpPr>
        <p:spPr>
          <a:xfrm flipH="1">
            <a:off x="5101450" y="3345350"/>
            <a:ext cx="31446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5461725" y="468350"/>
            <a:ext cx="295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02" name="Google Shape;202;p2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03" name="Google Shape;203;p2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4"/>
          <p:cNvSpPr txBox="1">
            <a:spLocks noGrp="1"/>
          </p:cNvSpPr>
          <p:nvPr>
            <p:ph type="subTitle" idx="2"/>
          </p:nvPr>
        </p:nvSpPr>
        <p:spPr>
          <a:xfrm flipH="1">
            <a:off x="5101450" y="1806750"/>
            <a:ext cx="31446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174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3644400" y="539600"/>
            <a:ext cx="18552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3093600" y="2325450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 idx="2" hasCustomPrompt="1"/>
          </p:nvPr>
        </p:nvSpPr>
        <p:spPr>
          <a:xfrm>
            <a:off x="3906300" y="3496300"/>
            <a:ext cx="13314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2732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4572000" y="-85725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1"/>
          </p:nvPr>
        </p:nvSpPr>
        <p:spPr>
          <a:xfrm>
            <a:off x="728750" y="1098725"/>
            <a:ext cx="279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728732" y="574925"/>
            <a:ext cx="2508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2"/>
          </p:nvPr>
        </p:nvSpPr>
        <p:spPr>
          <a:xfrm>
            <a:off x="5623797" y="3070400"/>
            <a:ext cx="2798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 idx="3"/>
          </p:nvPr>
        </p:nvSpPr>
        <p:spPr>
          <a:xfrm>
            <a:off x="5913894" y="4249500"/>
            <a:ext cx="2508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5" name="Google Shape;215;p2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427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253025" y="22843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27336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720025" y="2278700"/>
            <a:ext cx="30264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2077950" y="3379325"/>
            <a:ext cx="4988100" cy="1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ctrTitle"/>
          </p:nvPr>
        </p:nvSpPr>
        <p:spPr>
          <a:xfrm>
            <a:off x="1410600" y="2548402"/>
            <a:ext cx="63228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0" name="Google Shape;70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08" name="Google Shape;108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hlinkClick r:id="rId2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1457174" y="62385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3848749" y="62565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15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1457174" y="1333995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3"/>
          </p:nvPr>
        </p:nvSpPr>
        <p:spPr>
          <a:xfrm>
            <a:off x="3848749" y="133435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5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1457174" y="204054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5"/>
          </p:nvPr>
        </p:nvSpPr>
        <p:spPr>
          <a:xfrm>
            <a:off x="3848749" y="204306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15">
            <a:hlinkClick r:id="rId3" action="ppaction://hlinksldjump"/>
          </p:cNvPr>
          <p:cNvSpPr txBox="1">
            <a:spLocks noGrp="1"/>
          </p:cNvSpPr>
          <p:nvPr>
            <p:ph type="ctrTitle" idx="6"/>
          </p:nvPr>
        </p:nvSpPr>
        <p:spPr>
          <a:xfrm>
            <a:off x="1457174" y="275068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7"/>
          </p:nvPr>
        </p:nvSpPr>
        <p:spPr>
          <a:xfrm>
            <a:off x="3848749" y="275176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15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1457174" y="3460830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3848749" y="346047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15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1457174" y="416737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4"/>
          </p:nvPr>
        </p:nvSpPr>
        <p:spPr>
          <a:xfrm>
            <a:off x="3848749" y="416917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6" name="Google Shape;126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5">
            <a:hlinkClick r:id="rId2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874774" y="57720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874924" y="128686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5">
            <a:hlinkClick r:id="" action="ppaction://noaction"/>
          </p:cNvPr>
          <p:cNvSpPr txBox="1">
            <a:spLocks noGrp="1"/>
          </p:cNvSpPr>
          <p:nvPr>
            <p:ph type="title" idx="17" hasCustomPrompt="1"/>
          </p:nvPr>
        </p:nvSpPr>
        <p:spPr>
          <a:xfrm>
            <a:off x="874774" y="1996530"/>
            <a:ext cx="448500" cy="4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>
            <a:hlinkClick r:id="rId3" action="ppaction://hlinksldjump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874924" y="270139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>
            <a:hlinkClick r:id="" action="ppaction://noaction"/>
          </p:cNvPr>
          <p:cNvSpPr txBox="1">
            <a:spLocks noGrp="1"/>
          </p:cNvSpPr>
          <p:nvPr>
            <p:ph type="title" idx="19" hasCustomPrompt="1"/>
          </p:nvPr>
        </p:nvSpPr>
        <p:spPr>
          <a:xfrm>
            <a:off x="874774" y="412072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874774" y="341106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_1">
    <p:bg>
      <p:bgPr>
        <a:solidFill>
          <a:schemeClr val="dk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ctrTitle"/>
          </p:nvPr>
        </p:nvSpPr>
        <p:spPr>
          <a:xfrm>
            <a:off x="657525" y="4140210"/>
            <a:ext cx="5790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"/>
          </p:nvPr>
        </p:nvSpPr>
        <p:spPr>
          <a:xfrm>
            <a:off x="686100" y="2271900"/>
            <a:ext cx="5790600" cy="16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65" name="Google Shape;265;p3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66" name="Google Shape;266;p3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1" r:id="rId8"/>
    <p:sldLayoutId id="2147483676" r:id="rId9"/>
    <p:sldLayoutId id="2147483683" r:id="rId10"/>
    <p:sldLayoutId id="2147483684" r:id="rId11"/>
    <p:sldLayoutId id="2147483685" r:id="rId12"/>
    <p:sldLayoutId id="2147483689" r:id="rId13"/>
    <p:sldLayoutId id="2147483690" r:id="rId14"/>
    <p:sldLayoutId id="214748369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youb-etoullali.netlify.app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.gif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2.xml"/><Relationship Id="rId4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 flipH="1">
            <a:off x="728118" y="3136605"/>
            <a:ext cx="3843881" cy="1083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2800" dirty="0">
                <a:highlight>
                  <a:schemeClr val="lt2"/>
                </a:highlight>
              </a:rPr>
              <a:t>Étude de Cas pour Stage Data </a:t>
            </a:r>
            <a:r>
              <a:rPr lang="fr-FR" sz="2800" dirty="0" err="1">
                <a:highlight>
                  <a:schemeClr val="lt2"/>
                </a:highlight>
              </a:rPr>
              <a:t>Analyst</a:t>
            </a:r>
            <a:r>
              <a:rPr lang="fr-FR" sz="2800" dirty="0">
                <a:highlight>
                  <a:schemeClr val="lt2"/>
                </a:highlight>
              </a:rPr>
              <a:t>/</a:t>
            </a:r>
            <a:r>
              <a:rPr lang="fr-FR" sz="2800" dirty="0" err="1">
                <a:highlight>
                  <a:schemeClr val="lt2"/>
                </a:highlight>
              </a:rPr>
              <a:t>Scientist</a:t>
            </a:r>
            <a:r>
              <a:rPr lang="fr-FR" sz="2800" dirty="0">
                <a:highlight>
                  <a:schemeClr val="lt2"/>
                </a:highlight>
              </a:rPr>
              <a:t> chez ID&amp;A TECH</a:t>
            </a:r>
            <a:endParaRPr lang="fr-FR" sz="2500" b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641110" y="605287"/>
            <a:ext cx="5008395" cy="1691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sz="4400" dirty="0">
                <a:solidFill>
                  <a:schemeClr val="lt2"/>
                </a:solidFill>
              </a:rPr>
              <a:t>Présentation :</a:t>
            </a:r>
            <a:br>
              <a:rPr lang="fr-FR" sz="4400" dirty="0">
                <a:solidFill>
                  <a:schemeClr val="lt2"/>
                </a:solidFill>
              </a:rPr>
            </a:br>
            <a:r>
              <a:rPr lang="fr-FR" sz="3200" dirty="0"/>
              <a:t>Analyse de Performance de l'Indice MASI</a:t>
            </a:r>
            <a:endParaRPr lang="fr-FR" sz="4400" dirty="0"/>
          </a:p>
        </p:txBody>
      </p:sp>
      <p:sp>
        <p:nvSpPr>
          <p:cNvPr id="389" name="Google Shape;389;p42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5154751" y="432930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192870" y="219914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8236696" y="1825970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8490343-38BD-4A3B-A5D2-1996CCB2B4BC}"/>
              </a:ext>
            </a:extLst>
          </p:cNvPr>
          <p:cNvSpPr txBox="1"/>
          <p:nvPr/>
        </p:nvSpPr>
        <p:spPr>
          <a:xfrm>
            <a:off x="815569" y="4633588"/>
            <a:ext cx="18662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1" dirty="0">
                <a:solidFill>
                  <a:srgbClr val="0F0F3F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  <a:sym typeface="Anaheim"/>
              </a:rPr>
              <a:t>Ayoub ETOULLALI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6552562-49B8-4A6B-ACE6-889676084DF2}"/>
              </a:ext>
            </a:extLst>
          </p:cNvPr>
          <p:cNvSpPr txBox="1"/>
          <p:nvPr/>
        </p:nvSpPr>
        <p:spPr>
          <a:xfrm>
            <a:off x="4042955" y="4795170"/>
            <a:ext cx="1058088" cy="258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000" dirty="0">
                <a:solidFill>
                  <a:srgbClr val="0F0F3F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13/12</a:t>
            </a:r>
            <a:r>
              <a:rPr lang="en-US" sz="1000" b="0" dirty="0">
                <a:solidFill>
                  <a:srgbClr val="0F0F3F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/2023</a:t>
            </a:r>
            <a:endParaRPr lang="fr-FR" sz="1000" b="1" dirty="0">
              <a:solidFill>
                <a:srgbClr val="0F0F3F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C5E12C7-6E90-48F0-A253-4BE2992F6B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44" r="2344"/>
          <a:stretch/>
        </p:blipFill>
        <p:spPr>
          <a:xfrm>
            <a:off x="5414325" y="1695924"/>
            <a:ext cx="2880000" cy="28813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B75DF84-4E4F-42E3-8D59-A2204FB05EB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869148" y="4417003"/>
            <a:ext cx="539750" cy="5397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D692B79-FA0E-40EA-9C04-62D2B4ED6A7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023" y="508164"/>
            <a:ext cx="1440000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6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>
            <a:spLocks noGrp="1"/>
          </p:cNvSpPr>
          <p:nvPr>
            <p:ph type="title"/>
          </p:nvPr>
        </p:nvSpPr>
        <p:spPr>
          <a:xfrm>
            <a:off x="330694" y="293914"/>
            <a:ext cx="3843269" cy="541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2000" dirty="0"/>
              <a:t>IMPLICATIONS POUR LES DÉCISIONS D'INVESTISSEMENT</a:t>
            </a:r>
          </a:p>
        </p:txBody>
      </p:sp>
      <p:pic>
        <p:nvPicPr>
          <p:cNvPr id="701" name="Google Shape;701;p58"/>
          <p:cNvPicPr preferRelativeResize="0"/>
          <p:nvPr/>
        </p:nvPicPr>
        <p:blipFill rotWithShape="1">
          <a:blip r:embed="rId3">
            <a:alphaModFix/>
          </a:blip>
          <a:srcRect l="5891" t="11309" r="7083" b="6736"/>
          <a:stretch/>
        </p:blipFill>
        <p:spPr>
          <a:xfrm>
            <a:off x="5498478" y="306889"/>
            <a:ext cx="2798100" cy="26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8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0" y="58211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CAA73BC-E1FC-4A40-9510-D23B7FB9311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6" y="3195377"/>
            <a:ext cx="2756224" cy="178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77;p46">
            <a:extLst>
              <a:ext uri="{FF2B5EF4-FFF2-40B4-BE49-F238E27FC236}">
                <a16:creationId xmlns:a16="http://schemas.microsoft.com/office/drawing/2014/main" id="{18CCEE1F-ED13-42A1-A3D8-607943AB4A49}"/>
              </a:ext>
            </a:extLst>
          </p:cNvPr>
          <p:cNvSpPr txBox="1">
            <a:spLocks/>
          </p:cNvSpPr>
          <p:nvPr/>
        </p:nvSpPr>
        <p:spPr>
          <a:xfrm flipH="1">
            <a:off x="437020" y="1624339"/>
            <a:ext cx="3913916" cy="332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Informations Précieuses pour les Investisseurs</a:t>
            </a:r>
          </a:p>
          <a:p>
            <a:pPr marL="0" indent="0"/>
            <a:r>
              <a:rPr lang="fr-FR" sz="1400" dirty="0"/>
              <a:t>Les résultats fournissent des informations cruciales pour guider les décisions d'investissement, permettant aux acteurs du marché d'ajuster leurs stratégies.</a:t>
            </a:r>
          </a:p>
          <a:p>
            <a:pPr marL="0" indent="0"/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Décisions Éclairées sur le Marché Boursier Marocain</a:t>
            </a:r>
          </a:p>
          <a:p>
            <a:pPr marL="0" indent="0"/>
            <a:r>
              <a:rPr lang="fr-FR" sz="1400" dirty="0"/>
              <a:t>L'analyse offre des perspectives éclairées, permettant aux investisseurs de prendre des décisions informées sur le marché boursier marocain.</a:t>
            </a:r>
          </a:p>
          <a:p>
            <a:pPr marL="0" indent="0"/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Perspectives Prometteuses pour l'Avenir</a:t>
            </a:r>
          </a:p>
          <a:p>
            <a:pPr marL="0" indent="0"/>
            <a:r>
              <a:rPr lang="fr-FR" sz="1400" dirty="0"/>
              <a:t>Les découvertes suggèrent des perspectives prometteuses, indiquant des opportunités potentielles pour les investisseurs.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409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0"/>
          <p:cNvSpPr txBox="1">
            <a:spLocks noGrp="1"/>
          </p:cNvSpPr>
          <p:nvPr>
            <p:ph type="subTitle" idx="1"/>
          </p:nvPr>
        </p:nvSpPr>
        <p:spPr>
          <a:xfrm>
            <a:off x="598532" y="2699341"/>
            <a:ext cx="6450853" cy="1940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fr-FR" sz="1600" b="1" dirty="0"/>
              <a:t>Conclusions et Perspectives Futures</a:t>
            </a:r>
          </a:p>
          <a:p>
            <a:pPr marL="0" lvl="0" indent="0"/>
            <a:r>
              <a:rPr lang="fr-FR" sz="1600" dirty="0"/>
              <a:t>Perspectives pour de futures analyses</a:t>
            </a:r>
          </a:p>
          <a:p>
            <a:pPr marL="0" lvl="0" indent="0"/>
            <a:endParaRPr lang="fr-FR" sz="1600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fr-FR" sz="1600" b="1" dirty="0"/>
              <a:t>Encouragement à Explorer Davantage</a:t>
            </a:r>
          </a:p>
          <a:p>
            <a:pPr marL="0" lvl="0" indent="0"/>
            <a:r>
              <a:rPr lang="fr-FR" sz="1600" dirty="0"/>
              <a:t>Analyses plus approfondies pour une compréhension continue du marché boursier marocain.</a:t>
            </a:r>
            <a:endParaRPr lang="en-US" sz="1600" dirty="0"/>
          </a:p>
        </p:txBody>
      </p:sp>
      <p:pic>
        <p:nvPicPr>
          <p:cNvPr id="723" name="Google Shape;723;p60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2986045" y="15626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0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293215" y="1414625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0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19375" y="122656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0"/>
          <p:cNvPicPr preferRelativeResize="0"/>
          <p:nvPr/>
        </p:nvPicPr>
        <p:blipFill rotWithShape="1">
          <a:blip r:embed="rId4">
            <a:alphaModFix/>
          </a:blip>
          <a:srcRect l="10257" t="-1661" b="17302"/>
          <a:stretch/>
        </p:blipFill>
        <p:spPr>
          <a:xfrm>
            <a:off x="5068925" y="-57850"/>
            <a:ext cx="3672625" cy="34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67;p55">
            <a:extLst>
              <a:ext uri="{FF2B5EF4-FFF2-40B4-BE49-F238E27FC236}">
                <a16:creationId xmlns:a16="http://schemas.microsoft.com/office/drawing/2014/main" id="{B1C4C5EA-A00D-4A2D-A195-E058D320772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19893" y="353519"/>
            <a:ext cx="2417620" cy="579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chemeClr val="dk2"/>
                </a:solidFill>
              </a:rPr>
              <a:t>CONCLUSION</a:t>
            </a:r>
          </a:p>
        </p:txBody>
      </p:sp>
      <p:sp>
        <p:nvSpPr>
          <p:cNvPr id="11" name="Google Shape;1569;p82">
            <a:extLst>
              <a:ext uri="{FF2B5EF4-FFF2-40B4-BE49-F238E27FC236}">
                <a16:creationId xmlns:a16="http://schemas.microsoft.com/office/drawing/2014/main" id="{A82CF2CD-C8CA-4153-9747-6EE4433D39D2}"/>
              </a:ext>
            </a:extLst>
          </p:cNvPr>
          <p:cNvSpPr txBox="1">
            <a:spLocks/>
          </p:cNvSpPr>
          <p:nvPr/>
        </p:nvSpPr>
        <p:spPr>
          <a:xfrm>
            <a:off x="268109" y="122146"/>
            <a:ext cx="660846" cy="628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55294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" grpId="0" build="p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2110;p101">
            <a:extLst>
              <a:ext uri="{FF2B5EF4-FFF2-40B4-BE49-F238E27FC236}">
                <a16:creationId xmlns:a16="http://schemas.microsoft.com/office/drawing/2014/main" id="{487D681A-294A-4229-9368-53DBE677B3B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0000" y="3114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2"/>
                </a:solidFill>
              </a:rPr>
              <a:t>Merci</a:t>
            </a:r>
            <a:endParaRPr sz="4800" dirty="0">
              <a:solidFill>
                <a:schemeClr val="dk2"/>
              </a:solidFill>
            </a:endParaRPr>
          </a:p>
        </p:txBody>
      </p:sp>
      <p:sp>
        <p:nvSpPr>
          <p:cNvPr id="48" name="Google Shape;2111;p101">
            <a:extLst>
              <a:ext uri="{FF2B5EF4-FFF2-40B4-BE49-F238E27FC236}">
                <a16:creationId xmlns:a16="http://schemas.microsoft.com/office/drawing/2014/main" id="{0723ED70-C151-49EC-B82D-B88BDB6E26FA}"/>
              </a:ext>
            </a:extLst>
          </p:cNvPr>
          <p:cNvSpPr/>
          <p:nvPr/>
        </p:nvSpPr>
        <p:spPr>
          <a:xfrm>
            <a:off x="4348181" y="4356522"/>
            <a:ext cx="433002" cy="2558"/>
          </a:xfrm>
          <a:custGeom>
            <a:avLst/>
            <a:gdLst/>
            <a:ahLst/>
            <a:cxnLst/>
            <a:rect l="l" t="t" r="r" b="b"/>
            <a:pathLst>
              <a:path w="9478" h="56" extrusionOk="0">
                <a:moveTo>
                  <a:pt x="0" y="0"/>
                </a:moveTo>
                <a:lnTo>
                  <a:pt x="0" y="55"/>
                </a:lnTo>
                <a:lnTo>
                  <a:pt x="9477" y="55"/>
                </a:lnTo>
                <a:lnTo>
                  <a:pt x="9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112;p101">
            <a:extLst>
              <a:ext uri="{FF2B5EF4-FFF2-40B4-BE49-F238E27FC236}">
                <a16:creationId xmlns:a16="http://schemas.microsoft.com/office/drawing/2014/main" id="{887A1FBD-C4DB-4177-9BA2-C1382BC11E2F}"/>
              </a:ext>
            </a:extLst>
          </p:cNvPr>
          <p:cNvSpPr/>
          <p:nvPr/>
        </p:nvSpPr>
        <p:spPr>
          <a:xfrm>
            <a:off x="4870417" y="4356522"/>
            <a:ext cx="63502" cy="2558"/>
          </a:xfrm>
          <a:custGeom>
            <a:avLst/>
            <a:gdLst/>
            <a:ahLst/>
            <a:cxnLst/>
            <a:rect l="l" t="t" r="r" b="b"/>
            <a:pathLst>
              <a:path w="1390" h="56" extrusionOk="0">
                <a:moveTo>
                  <a:pt x="1" y="0"/>
                </a:moveTo>
                <a:lnTo>
                  <a:pt x="1" y="55"/>
                </a:lnTo>
                <a:lnTo>
                  <a:pt x="1389" y="55"/>
                </a:lnTo>
                <a:lnTo>
                  <a:pt x="13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113;p101">
            <a:extLst>
              <a:ext uri="{FF2B5EF4-FFF2-40B4-BE49-F238E27FC236}">
                <a16:creationId xmlns:a16="http://schemas.microsoft.com/office/drawing/2014/main" id="{D22355A0-997C-4CC8-833C-9975E8899DA1}"/>
              </a:ext>
            </a:extLst>
          </p:cNvPr>
          <p:cNvSpPr/>
          <p:nvPr/>
        </p:nvSpPr>
        <p:spPr>
          <a:xfrm>
            <a:off x="4577296" y="1206564"/>
            <a:ext cx="55690" cy="51076"/>
          </a:xfrm>
          <a:custGeom>
            <a:avLst/>
            <a:gdLst/>
            <a:ahLst/>
            <a:cxnLst/>
            <a:rect l="l" t="t" r="r" b="b"/>
            <a:pathLst>
              <a:path w="1219" h="1118" extrusionOk="0">
                <a:moveTo>
                  <a:pt x="610" y="1"/>
                </a:moveTo>
                <a:cubicBezTo>
                  <a:pt x="578" y="1"/>
                  <a:pt x="546" y="17"/>
                  <a:pt x="530" y="50"/>
                </a:cubicBezTo>
                <a:lnTo>
                  <a:pt x="416" y="275"/>
                </a:lnTo>
                <a:cubicBezTo>
                  <a:pt x="406" y="301"/>
                  <a:pt x="380" y="319"/>
                  <a:pt x="351" y="323"/>
                </a:cubicBezTo>
                <a:lnTo>
                  <a:pt x="103" y="359"/>
                </a:lnTo>
                <a:cubicBezTo>
                  <a:pt x="30" y="371"/>
                  <a:pt x="1" y="462"/>
                  <a:pt x="52" y="513"/>
                </a:cubicBezTo>
                <a:lnTo>
                  <a:pt x="231" y="688"/>
                </a:lnTo>
                <a:cubicBezTo>
                  <a:pt x="253" y="709"/>
                  <a:pt x="263" y="738"/>
                  <a:pt x="260" y="768"/>
                </a:cubicBezTo>
                <a:lnTo>
                  <a:pt x="216" y="1012"/>
                </a:lnTo>
                <a:cubicBezTo>
                  <a:pt x="205" y="1069"/>
                  <a:pt x="252" y="1118"/>
                  <a:pt x="305" y="1118"/>
                </a:cubicBezTo>
                <a:cubicBezTo>
                  <a:pt x="319" y="1118"/>
                  <a:pt x="333" y="1114"/>
                  <a:pt x="347" y="1107"/>
                </a:cubicBezTo>
                <a:lnTo>
                  <a:pt x="566" y="990"/>
                </a:lnTo>
                <a:cubicBezTo>
                  <a:pt x="581" y="985"/>
                  <a:pt x="595" y="982"/>
                  <a:pt x="609" y="982"/>
                </a:cubicBezTo>
                <a:cubicBezTo>
                  <a:pt x="624" y="982"/>
                  <a:pt x="637" y="985"/>
                  <a:pt x="650" y="990"/>
                </a:cubicBezTo>
                <a:lnTo>
                  <a:pt x="872" y="1107"/>
                </a:lnTo>
                <a:cubicBezTo>
                  <a:pt x="886" y="1114"/>
                  <a:pt x="900" y="1118"/>
                  <a:pt x="914" y="1118"/>
                </a:cubicBezTo>
                <a:cubicBezTo>
                  <a:pt x="966" y="1118"/>
                  <a:pt x="1012" y="1069"/>
                  <a:pt x="1003" y="1012"/>
                </a:cubicBezTo>
                <a:lnTo>
                  <a:pt x="959" y="768"/>
                </a:lnTo>
                <a:cubicBezTo>
                  <a:pt x="956" y="738"/>
                  <a:pt x="963" y="709"/>
                  <a:pt x="985" y="688"/>
                </a:cubicBezTo>
                <a:lnTo>
                  <a:pt x="1164" y="513"/>
                </a:lnTo>
                <a:cubicBezTo>
                  <a:pt x="1218" y="462"/>
                  <a:pt x="1190" y="371"/>
                  <a:pt x="1116" y="359"/>
                </a:cubicBezTo>
                <a:lnTo>
                  <a:pt x="868" y="323"/>
                </a:lnTo>
                <a:cubicBezTo>
                  <a:pt x="840" y="319"/>
                  <a:pt x="814" y="301"/>
                  <a:pt x="799" y="275"/>
                </a:cubicBezTo>
                <a:lnTo>
                  <a:pt x="690" y="50"/>
                </a:lnTo>
                <a:cubicBezTo>
                  <a:pt x="673" y="17"/>
                  <a:pt x="641" y="1"/>
                  <a:pt x="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114;p101">
            <a:extLst>
              <a:ext uri="{FF2B5EF4-FFF2-40B4-BE49-F238E27FC236}">
                <a16:creationId xmlns:a16="http://schemas.microsoft.com/office/drawing/2014/main" id="{B5A53BD5-CA23-4FF5-912F-6CC52134F6E6}"/>
              </a:ext>
            </a:extLst>
          </p:cNvPr>
          <p:cNvSpPr/>
          <p:nvPr/>
        </p:nvSpPr>
        <p:spPr>
          <a:xfrm>
            <a:off x="4646784" y="3096822"/>
            <a:ext cx="96441" cy="88446"/>
          </a:xfrm>
          <a:custGeom>
            <a:avLst/>
            <a:gdLst/>
            <a:ahLst/>
            <a:cxnLst/>
            <a:rect l="l" t="t" r="r" b="b"/>
            <a:pathLst>
              <a:path w="2111" h="1936" extrusionOk="0">
                <a:moveTo>
                  <a:pt x="1055" y="1"/>
                </a:moveTo>
                <a:cubicBezTo>
                  <a:pt x="1000" y="1"/>
                  <a:pt x="944" y="30"/>
                  <a:pt x="915" y="88"/>
                </a:cubicBezTo>
                <a:lnTo>
                  <a:pt x="722" y="475"/>
                </a:lnTo>
                <a:cubicBezTo>
                  <a:pt x="700" y="522"/>
                  <a:pt x="656" y="555"/>
                  <a:pt x="606" y="562"/>
                </a:cubicBezTo>
                <a:lnTo>
                  <a:pt x="179" y="624"/>
                </a:lnTo>
                <a:cubicBezTo>
                  <a:pt x="51" y="642"/>
                  <a:pt x="0" y="799"/>
                  <a:pt x="91" y="887"/>
                </a:cubicBezTo>
                <a:lnTo>
                  <a:pt x="401" y="1189"/>
                </a:lnTo>
                <a:cubicBezTo>
                  <a:pt x="438" y="1225"/>
                  <a:pt x="456" y="1277"/>
                  <a:pt x="448" y="1328"/>
                </a:cubicBezTo>
                <a:lnTo>
                  <a:pt x="372" y="1754"/>
                </a:lnTo>
                <a:cubicBezTo>
                  <a:pt x="355" y="1855"/>
                  <a:pt x="436" y="1936"/>
                  <a:pt x="526" y="1936"/>
                </a:cubicBezTo>
                <a:cubicBezTo>
                  <a:pt x="550" y="1936"/>
                  <a:pt x="574" y="1930"/>
                  <a:pt x="598" y="1918"/>
                </a:cubicBezTo>
                <a:lnTo>
                  <a:pt x="981" y="1718"/>
                </a:lnTo>
                <a:cubicBezTo>
                  <a:pt x="1004" y="1705"/>
                  <a:pt x="1030" y="1699"/>
                  <a:pt x="1055" y="1699"/>
                </a:cubicBezTo>
                <a:cubicBezTo>
                  <a:pt x="1080" y="1699"/>
                  <a:pt x="1104" y="1705"/>
                  <a:pt x="1126" y="1718"/>
                </a:cubicBezTo>
                <a:lnTo>
                  <a:pt x="1509" y="1918"/>
                </a:lnTo>
                <a:cubicBezTo>
                  <a:pt x="1533" y="1930"/>
                  <a:pt x="1558" y="1936"/>
                  <a:pt x="1582" y="1936"/>
                </a:cubicBezTo>
                <a:cubicBezTo>
                  <a:pt x="1673" y="1936"/>
                  <a:pt x="1752" y="1855"/>
                  <a:pt x="1735" y="1754"/>
                </a:cubicBezTo>
                <a:lnTo>
                  <a:pt x="1662" y="1328"/>
                </a:lnTo>
                <a:cubicBezTo>
                  <a:pt x="1655" y="1277"/>
                  <a:pt x="1669" y="1225"/>
                  <a:pt x="1706" y="1189"/>
                </a:cubicBezTo>
                <a:lnTo>
                  <a:pt x="2016" y="887"/>
                </a:lnTo>
                <a:cubicBezTo>
                  <a:pt x="2110" y="799"/>
                  <a:pt x="2060" y="642"/>
                  <a:pt x="1932" y="624"/>
                </a:cubicBezTo>
                <a:lnTo>
                  <a:pt x="1502" y="562"/>
                </a:lnTo>
                <a:cubicBezTo>
                  <a:pt x="1451" y="555"/>
                  <a:pt x="1407" y="522"/>
                  <a:pt x="1385" y="475"/>
                </a:cubicBezTo>
                <a:lnTo>
                  <a:pt x="1192" y="88"/>
                </a:lnTo>
                <a:cubicBezTo>
                  <a:pt x="1165" y="30"/>
                  <a:pt x="1110" y="1"/>
                  <a:pt x="10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115;p101">
            <a:extLst>
              <a:ext uri="{FF2B5EF4-FFF2-40B4-BE49-F238E27FC236}">
                <a16:creationId xmlns:a16="http://schemas.microsoft.com/office/drawing/2014/main" id="{0AAF7D0C-C427-4BDD-AD96-720696712D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fr-FR" b="1" dirty="0"/>
              <a:t>Questions ?</a:t>
            </a:r>
            <a:endParaRPr lang="fr-FR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</a:t>
            </a:r>
            <a:r>
              <a:rPr lang="en" dirty="0"/>
              <a:t>youb.etoullali2002</a:t>
            </a:r>
            <a:r>
              <a:rPr lang="en" dirty="0">
                <a:solidFill>
                  <a:schemeClr val="lt1"/>
                </a:solidFill>
              </a:rPr>
              <a:t>@gmail.com 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+212 6 58 71 20 11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 Portfolio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53" name="Google Shape;2116;p101">
            <a:extLst>
              <a:ext uri="{FF2B5EF4-FFF2-40B4-BE49-F238E27FC236}">
                <a16:creationId xmlns:a16="http://schemas.microsoft.com/office/drawing/2014/main" id="{C59B9287-2EA0-477E-B8A4-0C8CB8CEE016}"/>
              </a:ext>
            </a:extLst>
          </p:cNvPr>
          <p:cNvSpPr/>
          <p:nvPr/>
        </p:nvSpPr>
        <p:spPr>
          <a:xfrm>
            <a:off x="2025472" y="135698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4" name="Google Shape;2117;p101">
            <a:extLst>
              <a:ext uri="{FF2B5EF4-FFF2-40B4-BE49-F238E27FC236}">
                <a16:creationId xmlns:a16="http://schemas.microsoft.com/office/drawing/2014/main" id="{B17BAB19-30CA-4B5D-A00B-ADB17FD79B13}"/>
              </a:ext>
            </a:extLst>
          </p:cNvPr>
          <p:cNvGrpSpPr/>
          <p:nvPr/>
        </p:nvGrpSpPr>
        <p:grpSpPr>
          <a:xfrm>
            <a:off x="1424556" y="1357184"/>
            <a:ext cx="346056" cy="345674"/>
            <a:chOff x="3303268" y="3817349"/>
            <a:chExt cx="346056" cy="345674"/>
          </a:xfrm>
        </p:grpSpPr>
        <p:sp>
          <p:nvSpPr>
            <p:cNvPr id="55" name="Google Shape;2118;p101">
              <a:extLst>
                <a:ext uri="{FF2B5EF4-FFF2-40B4-BE49-F238E27FC236}">
                  <a16:creationId xmlns:a16="http://schemas.microsoft.com/office/drawing/2014/main" id="{174CBC51-476B-4D2A-A6A1-8810B0A8C2C2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" name="Google Shape;2119;p101">
              <a:extLst>
                <a:ext uri="{FF2B5EF4-FFF2-40B4-BE49-F238E27FC236}">
                  <a16:creationId xmlns:a16="http://schemas.microsoft.com/office/drawing/2014/main" id="{9ACCB01B-7807-4F6B-B07B-F48CDE36CDD5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" name="Google Shape;2120;p101">
              <a:extLst>
                <a:ext uri="{FF2B5EF4-FFF2-40B4-BE49-F238E27FC236}">
                  <a16:creationId xmlns:a16="http://schemas.microsoft.com/office/drawing/2014/main" id="{DF2A7EEA-1825-4EA6-B237-FE22D272B5C0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" name="Google Shape;2121;p101">
              <a:extLst>
                <a:ext uri="{FF2B5EF4-FFF2-40B4-BE49-F238E27FC236}">
                  <a16:creationId xmlns:a16="http://schemas.microsoft.com/office/drawing/2014/main" id="{B471263F-1BA7-47D5-BE2B-2877BB262CE7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Google Shape;2122;p101">
            <a:extLst>
              <a:ext uri="{FF2B5EF4-FFF2-40B4-BE49-F238E27FC236}">
                <a16:creationId xmlns:a16="http://schemas.microsoft.com/office/drawing/2014/main" id="{5873C503-4826-48AD-92A6-27279B535EFE}"/>
              </a:ext>
            </a:extLst>
          </p:cNvPr>
          <p:cNvGrpSpPr/>
          <p:nvPr/>
        </p:nvGrpSpPr>
        <p:grpSpPr>
          <a:xfrm>
            <a:off x="823647" y="1357171"/>
            <a:ext cx="346024" cy="345674"/>
            <a:chOff x="4201447" y="3817349"/>
            <a:chExt cx="346024" cy="345674"/>
          </a:xfrm>
        </p:grpSpPr>
        <p:sp>
          <p:nvSpPr>
            <p:cNvPr id="60" name="Google Shape;2123;p101">
              <a:extLst>
                <a:ext uri="{FF2B5EF4-FFF2-40B4-BE49-F238E27FC236}">
                  <a16:creationId xmlns:a16="http://schemas.microsoft.com/office/drawing/2014/main" id="{30599707-72DC-4841-BBEC-96D53B7C8BCB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" name="Google Shape;2124;p101">
              <a:extLst>
                <a:ext uri="{FF2B5EF4-FFF2-40B4-BE49-F238E27FC236}">
                  <a16:creationId xmlns:a16="http://schemas.microsoft.com/office/drawing/2014/main" id="{F3DA2D22-0A62-4323-AF18-18856F3817CE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2" name="Google Shape;2126;p101">
            <a:extLst>
              <a:ext uri="{FF2B5EF4-FFF2-40B4-BE49-F238E27FC236}">
                <a16:creationId xmlns:a16="http://schemas.microsoft.com/office/drawing/2014/main" id="{B8F8FC19-ADC9-4751-83E5-524D6A67EE27}"/>
              </a:ext>
            </a:extLst>
          </p:cNvPr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27;p101">
            <a:extLst>
              <a:ext uri="{FF2B5EF4-FFF2-40B4-BE49-F238E27FC236}">
                <a16:creationId xmlns:a16="http://schemas.microsoft.com/office/drawing/2014/main" id="{E55BDED3-76B0-4B18-B423-58B786373299}"/>
              </a:ext>
            </a:extLst>
          </p:cNvPr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28;p101">
            <a:extLst>
              <a:ext uri="{FF2B5EF4-FFF2-40B4-BE49-F238E27FC236}">
                <a16:creationId xmlns:a16="http://schemas.microsoft.com/office/drawing/2014/main" id="{83453291-9EE2-4D20-AB7B-17675D7A61BF}"/>
              </a:ext>
            </a:extLst>
          </p:cNvPr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2129;p101">
            <a:extLst>
              <a:ext uri="{FF2B5EF4-FFF2-40B4-BE49-F238E27FC236}">
                <a16:creationId xmlns:a16="http://schemas.microsoft.com/office/drawing/2014/main" id="{842E2C4C-BFE9-45D6-B77A-F719546D86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202" t="6156" r="6981" b="10869"/>
          <a:stretch/>
        </p:blipFill>
        <p:spPr>
          <a:xfrm>
            <a:off x="4743225" y="1257650"/>
            <a:ext cx="3683250" cy="36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2130;p101">
            <a:extLst>
              <a:ext uri="{FF2B5EF4-FFF2-40B4-BE49-F238E27FC236}">
                <a16:creationId xmlns:a16="http://schemas.microsoft.com/office/drawing/2014/main" id="{6BB33030-720F-4CDE-825E-EC529DB14D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779" t="6693" r="44094" b="81710"/>
          <a:stretch/>
        </p:blipFill>
        <p:spPr>
          <a:xfrm rot="10800000" flipH="1">
            <a:off x="4990675" y="10614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2131;p101">
            <a:extLst>
              <a:ext uri="{FF2B5EF4-FFF2-40B4-BE49-F238E27FC236}">
                <a16:creationId xmlns:a16="http://schemas.microsoft.com/office/drawing/2014/main" id="{4FF23502-597A-4997-AECC-C5CB7C0612A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4567600" y="3321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2132;p101">
            <a:extLst>
              <a:ext uri="{FF2B5EF4-FFF2-40B4-BE49-F238E27FC236}">
                <a16:creationId xmlns:a16="http://schemas.microsoft.com/office/drawing/2014/main" id="{8FD91BCC-4104-4C50-8829-EFE5A4B6790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7142" t="6693" r="44094" b="81710"/>
          <a:stretch/>
        </p:blipFill>
        <p:spPr>
          <a:xfrm rot="10800000" flipH="1">
            <a:off x="7978046" y="179520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A8FFB18C-2C0F-4380-B5D7-40DE8A00F7B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29975" y="3661575"/>
            <a:ext cx="720000" cy="720000"/>
          </a:xfrm>
          <a:prstGeom prst="rect">
            <a:avLst/>
          </a:prstGeom>
        </p:spPr>
      </p:pic>
      <p:sp>
        <p:nvSpPr>
          <p:cNvPr id="71" name="ZoneTexte 70">
            <a:extLst>
              <a:ext uri="{FF2B5EF4-FFF2-40B4-BE49-F238E27FC236}">
                <a16:creationId xmlns:a16="http://schemas.microsoft.com/office/drawing/2014/main" id="{0137CE6D-E51B-4774-8380-EC241051754A}"/>
              </a:ext>
            </a:extLst>
          </p:cNvPr>
          <p:cNvSpPr txBox="1"/>
          <p:nvPr/>
        </p:nvSpPr>
        <p:spPr>
          <a:xfrm>
            <a:off x="638220" y="4324623"/>
            <a:ext cx="1477666" cy="325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3C3C3C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LinkedIn Profile</a:t>
            </a:r>
            <a:endParaRPr lang="fr-FR" sz="3200" b="1" dirty="0">
              <a:solidFill>
                <a:srgbClr val="0F0F3F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 build="p"/>
      <p:bldP spid="53" grpId="0" animBg="1"/>
      <p:bldP spid="62" grpId="0" animBg="1"/>
      <p:bldP spid="63" grpId="0" animBg="1"/>
      <p:bldP spid="64" grpId="0" animBg="1"/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 flipH="1">
            <a:off x="728118" y="3136605"/>
            <a:ext cx="3843881" cy="1083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2800" dirty="0">
                <a:highlight>
                  <a:schemeClr val="lt2"/>
                </a:highlight>
              </a:rPr>
              <a:t>Étude de Cas pour Stage Data </a:t>
            </a:r>
            <a:r>
              <a:rPr lang="fr-FR" sz="2800" dirty="0" err="1">
                <a:highlight>
                  <a:schemeClr val="lt2"/>
                </a:highlight>
              </a:rPr>
              <a:t>Analyst</a:t>
            </a:r>
            <a:r>
              <a:rPr lang="fr-FR" sz="2800" dirty="0">
                <a:highlight>
                  <a:schemeClr val="lt2"/>
                </a:highlight>
              </a:rPr>
              <a:t>/</a:t>
            </a:r>
            <a:r>
              <a:rPr lang="fr-FR" sz="2800" dirty="0" err="1">
                <a:highlight>
                  <a:schemeClr val="lt2"/>
                </a:highlight>
              </a:rPr>
              <a:t>Scientist</a:t>
            </a:r>
            <a:r>
              <a:rPr lang="fr-FR" sz="2800" dirty="0">
                <a:highlight>
                  <a:schemeClr val="lt2"/>
                </a:highlight>
              </a:rPr>
              <a:t> chez ID&amp;A TECH</a:t>
            </a:r>
            <a:endParaRPr lang="fr-FR" sz="2500" b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641110" y="605287"/>
            <a:ext cx="5008395" cy="1691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sz="4400" dirty="0">
                <a:solidFill>
                  <a:schemeClr val="lt2"/>
                </a:solidFill>
              </a:rPr>
              <a:t>Présentation :</a:t>
            </a:r>
            <a:br>
              <a:rPr lang="fr-FR" sz="4400" dirty="0">
                <a:solidFill>
                  <a:schemeClr val="lt2"/>
                </a:solidFill>
              </a:rPr>
            </a:br>
            <a:r>
              <a:rPr lang="fr-FR" sz="3200" dirty="0"/>
              <a:t>Analyse de Performance de l'Indice MASI</a:t>
            </a:r>
            <a:endParaRPr lang="fr-FR" sz="4400" dirty="0"/>
          </a:p>
        </p:txBody>
      </p:sp>
      <p:sp>
        <p:nvSpPr>
          <p:cNvPr id="389" name="Google Shape;389;p42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5154751" y="432930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192870" y="219914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8236696" y="1825970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8490343-38BD-4A3B-A5D2-1996CCB2B4BC}"/>
              </a:ext>
            </a:extLst>
          </p:cNvPr>
          <p:cNvSpPr txBox="1"/>
          <p:nvPr/>
        </p:nvSpPr>
        <p:spPr>
          <a:xfrm>
            <a:off x="815569" y="4633588"/>
            <a:ext cx="18662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1" dirty="0">
                <a:solidFill>
                  <a:srgbClr val="0F0F3F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  <a:sym typeface="Anaheim"/>
              </a:rPr>
              <a:t>Ayoub ETOULLALI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6552562-49B8-4A6B-ACE6-889676084DF2}"/>
              </a:ext>
            </a:extLst>
          </p:cNvPr>
          <p:cNvSpPr txBox="1"/>
          <p:nvPr/>
        </p:nvSpPr>
        <p:spPr>
          <a:xfrm>
            <a:off x="4042955" y="4795170"/>
            <a:ext cx="1058088" cy="258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000" dirty="0">
                <a:solidFill>
                  <a:srgbClr val="0F0F3F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13/12</a:t>
            </a:r>
            <a:r>
              <a:rPr lang="en-US" sz="1000" b="0" dirty="0">
                <a:solidFill>
                  <a:srgbClr val="0F0F3F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/2023</a:t>
            </a:r>
            <a:endParaRPr lang="fr-FR" sz="1000" b="1" dirty="0">
              <a:solidFill>
                <a:srgbClr val="0F0F3F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C5E12C7-6E90-48F0-A253-4BE2992F6B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44" r="2344"/>
          <a:stretch/>
        </p:blipFill>
        <p:spPr>
          <a:xfrm>
            <a:off x="5414325" y="1695924"/>
            <a:ext cx="2880000" cy="28813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B75DF84-4E4F-42E3-8D59-A2204FB05EB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869148" y="4417003"/>
            <a:ext cx="539750" cy="5397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D692B79-FA0E-40EA-9C04-62D2B4ED6A7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023" y="508164"/>
            <a:ext cx="1440000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66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 txBox="1">
            <a:spLocks noGrp="1"/>
          </p:cNvSpPr>
          <p:nvPr>
            <p:ph type="ctrTitle"/>
          </p:nvPr>
        </p:nvSpPr>
        <p:spPr>
          <a:xfrm>
            <a:off x="1428816" y="1198164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sz="1500" dirty="0"/>
              <a:t>INTRODUCTION</a:t>
            </a:r>
          </a:p>
        </p:txBody>
      </p:sp>
      <p:grpSp>
        <p:nvGrpSpPr>
          <p:cNvPr id="443" name="Google Shape;443;p45"/>
          <p:cNvGrpSpPr/>
          <p:nvPr/>
        </p:nvGrpSpPr>
        <p:grpSpPr>
          <a:xfrm>
            <a:off x="874849" y="1594937"/>
            <a:ext cx="7394302" cy="64500"/>
            <a:chOff x="912012" y="1127925"/>
            <a:chExt cx="7329800" cy="64500"/>
          </a:xfrm>
        </p:grpSpPr>
        <p:sp>
          <p:nvSpPr>
            <p:cNvPr id="444" name="Google Shape;444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5" name="Google Shape;445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8" name="Google Shape;458;p45"/>
          <p:cNvSpPr/>
          <p:nvPr/>
        </p:nvSpPr>
        <p:spPr>
          <a:xfrm>
            <a:off x="889097" y="1208755"/>
            <a:ext cx="404528" cy="3300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rgbClr val="FFFFFF"/>
                </a:solidFill>
              </a:rPr>
              <a:t>01</a:t>
            </a:r>
          </a:p>
        </p:txBody>
      </p:sp>
      <p:pic>
        <p:nvPicPr>
          <p:cNvPr id="470" name="Google Shape;470;p4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98575" y="1740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5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8607771" y="331813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431;p45">
            <a:extLst>
              <a:ext uri="{FF2B5EF4-FFF2-40B4-BE49-F238E27FC236}">
                <a16:creationId xmlns:a16="http://schemas.microsoft.com/office/drawing/2014/main" id="{053080A8-272E-43A7-AA5D-1993978FFE9E}"/>
              </a:ext>
            </a:extLst>
          </p:cNvPr>
          <p:cNvSpPr txBox="1">
            <a:spLocks/>
          </p:cNvSpPr>
          <p:nvPr/>
        </p:nvSpPr>
        <p:spPr>
          <a:xfrm>
            <a:off x="1428818" y="1722710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1500" dirty="0"/>
              <a:t>MÉTHODOLOGIE</a:t>
            </a:r>
          </a:p>
        </p:txBody>
      </p:sp>
      <p:grpSp>
        <p:nvGrpSpPr>
          <p:cNvPr id="108" name="Google Shape;443;p45">
            <a:extLst>
              <a:ext uri="{FF2B5EF4-FFF2-40B4-BE49-F238E27FC236}">
                <a16:creationId xmlns:a16="http://schemas.microsoft.com/office/drawing/2014/main" id="{210BADFD-7994-4005-886E-C25522126D96}"/>
              </a:ext>
            </a:extLst>
          </p:cNvPr>
          <p:cNvGrpSpPr/>
          <p:nvPr/>
        </p:nvGrpSpPr>
        <p:grpSpPr>
          <a:xfrm>
            <a:off x="867834" y="2119483"/>
            <a:ext cx="7394302" cy="64500"/>
            <a:chOff x="912012" y="1127925"/>
            <a:chExt cx="7329800" cy="64500"/>
          </a:xfrm>
        </p:grpSpPr>
        <p:sp>
          <p:nvSpPr>
            <p:cNvPr id="109" name="Google Shape;444;p45">
              <a:extLst>
                <a:ext uri="{FF2B5EF4-FFF2-40B4-BE49-F238E27FC236}">
                  <a16:creationId xmlns:a16="http://schemas.microsoft.com/office/drawing/2014/main" id="{E58DA20C-8C32-4A47-B646-50F8E322B1C7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" name="Google Shape;445;p45">
              <a:extLst>
                <a:ext uri="{FF2B5EF4-FFF2-40B4-BE49-F238E27FC236}">
                  <a16:creationId xmlns:a16="http://schemas.microsoft.com/office/drawing/2014/main" id="{F00A0548-A389-4FC6-888E-B8F093306FAE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" name="Google Shape;458;p45">
            <a:extLst>
              <a:ext uri="{FF2B5EF4-FFF2-40B4-BE49-F238E27FC236}">
                <a16:creationId xmlns:a16="http://schemas.microsoft.com/office/drawing/2014/main" id="{3DE6438B-2F21-425C-8220-A0B5FA27170B}"/>
              </a:ext>
            </a:extLst>
          </p:cNvPr>
          <p:cNvSpPr/>
          <p:nvPr/>
        </p:nvSpPr>
        <p:spPr>
          <a:xfrm>
            <a:off x="889097" y="1730735"/>
            <a:ext cx="400987" cy="3300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13" name="Google Shape;431;p45">
            <a:extLst>
              <a:ext uri="{FF2B5EF4-FFF2-40B4-BE49-F238E27FC236}">
                <a16:creationId xmlns:a16="http://schemas.microsoft.com/office/drawing/2014/main" id="{D6E4A8F6-7C61-4144-9D3E-2F76DE899D15}"/>
              </a:ext>
            </a:extLst>
          </p:cNvPr>
          <p:cNvSpPr txBox="1">
            <a:spLocks/>
          </p:cNvSpPr>
          <p:nvPr/>
        </p:nvSpPr>
        <p:spPr>
          <a:xfrm>
            <a:off x="1428816" y="2233077"/>
            <a:ext cx="4868968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500" dirty="0"/>
              <a:t>ANALYSES</a:t>
            </a:r>
            <a:endParaRPr lang="fr-FR" sz="1500" dirty="0"/>
          </a:p>
        </p:txBody>
      </p:sp>
      <p:grpSp>
        <p:nvGrpSpPr>
          <p:cNvPr id="115" name="Google Shape;443;p45">
            <a:extLst>
              <a:ext uri="{FF2B5EF4-FFF2-40B4-BE49-F238E27FC236}">
                <a16:creationId xmlns:a16="http://schemas.microsoft.com/office/drawing/2014/main" id="{2EC14C70-BADD-43E8-A868-126D4B21AE86}"/>
              </a:ext>
            </a:extLst>
          </p:cNvPr>
          <p:cNvGrpSpPr/>
          <p:nvPr/>
        </p:nvGrpSpPr>
        <p:grpSpPr>
          <a:xfrm>
            <a:off x="878465" y="2640999"/>
            <a:ext cx="7394302" cy="64500"/>
            <a:chOff x="912012" y="1127925"/>
            <a:chExt cx="7329800" cy="64500"/>
          </a:xfrm>
        </p:grpSpPr>
        <p:sp>
          <p:nvSpPr>
            <p:cNvPr id="116" name="Google Shape;444;p45">
              <a:extLst>
                <a:ext uri="{FF2B5EF4-FFF2-40B4-BE49-F238E27FC236}">
                  <a16:creationId xmlns:a16="http://schemas.microsoft.com/office/drawing/2014/main" id="{DF7C39F4-608C-4481-965B-6E0D957DDEE2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445;p45">
              <a:extLst>
                <a:ext uri="{FF2B5EF4-FFF2-40B4-BE49-F238E27FC236}">
                  <a16:creationId xmlns:a16="http://schemas.microsoft.com/office/drawing/2014/main" id="{7E7AB8BF-C522-4FAC-B2CE-ADF124330B4B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" name="Google Shape;458;p45">
            <a:extLst>
              <a:ext uri="{FF2B5EF4-FFF2-40B4-BE49-F238E27FC236}">
                <a16:creationId xmlns:a16="http://schemas.microsoft.com/office/drawing/2014/main" id="{9C4F3334-4CFA-4649-BC12-0D34BB014C6D}"/>
              </a:ext>
            </a:extLst>
          </p:cNvPr>
          <p:cNvSpPr/>
          <p:nvPr/>
        </p:nvSpPr>
        <p:spPr>
          <a:xfrm>
            <a:off x="889099" y="2241102"/>
            <a:ext cx="400986" cy="3300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20" name="Google Shape;431;p45">
            <a:extLst>
              <a:ext uri="{FF2B5EF4-FFF2-40B4-BE49-F238E27FC236}">
                <a16:creationId xmlns:a16="http://schemas.microsoft.com/office/drawing/2014/main" id="{806D0275-9648-4AC2-9C9E-09A4051B3C35}"/>
              </a:ext>
            </a:extLst>
          </p:cNvPr>
          <p:cNvSpPr txBox="1">
            <a:spLocks/>
          </p:cNvSpPr>
          <p:nvPr/>
        </p:nvSpPr>
        <p:spPr>
          <a:xfrm>
            <a:off x="1428816" y="2764246"/>
            <a:ext cx="5535509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500" dirty="0"/>
              <a:t>CHOIX DE MODÉLISATION</a:t>
            </a:r>
            <a:endParaRPr lang="fr-FR" sz="1500" dirty="0"/>
          </a:p>
        </p:txBody>
      </p:sp>
      <p:grpSp>
        <p:nvGrpSpPr>
          <p:cNvPr id="122" name="Google Shape;443;p45">
            <a:extLst>
              <a:ext uri="{FF2B5EF4-FFF2-40B4-BE49-F238E27FC236}">
                <a16:creationId xmlns:a16="http://schemas.microsoft.com/office/drawing/2014/main" id="{FF1250A1-2891-4861-81C4-64E5A68229CA}"/>
              </a:ext>
            </a:extLst>
          </p:cNvPr>
          <p:cNvGrpSpPr/>
          <p:nvPr/>
        </p:nvGrpSpPr>
        <p:grpSpPr>
          <a:xfrm>
            <a:off x="874849" y="3171829"/>
            <a:ext cx="7394302" cy="64500"/>
            <a:chOff x="912012" y="1127925"/>
            <a:chExt cx="7329800" cy="64500"/>
          </a:xfrm>
        </p:grpSpPr>
        <p:sp>
          <p:nvSpPr>
            <p:cNvPr id="123" name="Google Shape;444;p45">
              <a:extLst>
                <a:ext uri="{FF2B5EF4-FFF2-40B4-BE49-F238E27FC236}">
                  <a16:creationId xmlns:a16="http://schemas.microsoft.com/office/drawing/2014/main" id="{1D0A475D-FC18-46BB-B9F9-7D0257EA9F2F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445;p45">
              <a:extLst>
                <a:ext uri="{FF2B5EF4-FFF2-40B4-BE49-F238E27FC236}">
                  <a16:creationId xmlns:a16="http://schemas.microsoft.com/office/drawing/2014/main" id="{7C007A8C-034B-4134-9A25-D2247BF8A237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5" name="Google Shape;458;p45">
            <a:extLst>
              <a:ext uri="{FF2B5EF4-FFF2-40B4-BE49-F238E27FC236}">
                <a16:creationId xmlns:a16="http://schemas.microsoft.com/office/drawing/2014/main" id="{E947283C-99A5-4C00-91E5-0A7F7B3A99A6}"/>
              </a:ext>
            </a:extLst>
          </p:cNvPr>
          <p:cNvSpPr/>
          <p:nvPr/>
        </p:nvSpPr>
        <p:spPr>
          <a:xfrm>
            <a:off x="889099" y="2771946"/>
            <a:ext cx="400986" cy="3300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27" name="Google Shape;431;p45">
            <a:extLst>
              <a:ext uri="{FF2B5EF4-FFF2-40B4-BE49-F238E27FC236}">
                <a16:creationId xmlns:a16="http://schemas.microsoft.com/office/drawing/2014/main" id="{F3AAFBB2-5CB1-49F7-8B69-6CD861FB5003}"/>
              </a:ext>
            </a:extLst>
          </p:cNvPr>
          <p:cNvSpPr txBox="1">
            <a:spLocks/>
          </p:cNvSpPr>
          <p:nvPr/>
        </p:nvSpPr>
        <p:spPr>
          <a:xfrm>
            <a:off x="1418185" y="3315314"/>
            <a:ext cx="5184632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600" dirty="0"/>
              <a:t>RÉSULTATS CLÉS</a:t>
            </a:r>
            <a:endParaRPr lang="fr-FR" sz="1500" dirty="0"/>
          </a:p>
        </p:txBody>
      </p:sp>
      <p:grpSp>
        <p:nvGrpSpPr>
          <p:cNvPr id="129" name="Google Shape;443;p45">
            <a:extLst>
              <a:ext uri="{FF2B5EF4-FFF2-40B4-BE49-F238E27FC236}">
                <a16:creationId xmlns:a16="http://schemas.microsoft.com/office/drawing/2014/main" id="{38885A37-8957-4257-8B43-D2595BCC3479}"/>
              </a:ext>
            </a:extLst>
          </p:cNvPr>
          <p:cNvGrpSpPr/>
          <p:nvPr/>
        </p:nvGrpSpPr>
        <p:grpSpPr>
          <a:xfrm>
            <a:off x="867834" y="3703739"/>
            <a:ext cx="7394302" cy="64500"/>
            <a:chOff x="912012" y="1127925"/>
            <a:chExt cx="7329800" cy="64500"/>
          </a:xfrm>
        </p:grpSpPr>
        <p:sp>
          <p:nvSpPr>
            <p:cNvPr id="130" name="Google Shape;444;p45">
              <a:extLst>
                <a:ext uri="{FF2B5EF4-FFF2-40B4-BE49-F238E27FC236}">
                  <a16:creationId xmlns:a16="http://schemas.microsoft.com/office/drawing/2014/main" id="{9AD89C31-03A9-4AAC-ACC5-35663C865E2F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1" name="Google Shape;445;p45">
              <a:extLst>
                <a:ext uri="{FF2B5EF4-FFF2-40B4-BE49-F238E27FC236}">
                  <a16:creationId xmlns:a16="http://schemas.microsoft.com/office/drawing/2014/main" id="{7B164EB8-9D08-400E-A554-7A19EB0C2DAC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2" name="Google Shape;458;p45">
            <a:extLst>
              <a:ext uri="{FF2B5EF4-FFF2-40B4-BE49-F238E27FC236}">
                <a16:creationId xmlns:a16="http://schemas.microsoft.com/office/drawing/2014/main" id="{6F96F5D1-C32B-423B-AC57-4DD1F5BA39D3}"/>
              </a:ext>
            </a:extLst>
          </p:cNvPr>
          <p:cNvSpPr/>
          <p:nvPr/>
        </p:nvSpPr>
        <p:spPr>
          <a:xfrm>
            <a:off x="878467" y="3315314"/>
            <a:ext cx="411617" cy="3300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134" name="Google Shape;431;p45">
            <a:extLst>
              <a:ext uri="{FF2B5EF4-FFF2-40B4-BE49-F238E27FC236}">
                <a16:creationId xmlns:a16="http://schemas.microsoft.com/office/drawing/2014/main" id="{176A2590-9E03-4A25-9C97-9CD6FC0893E0}"/>
              </a:ext>
            </a:extLst>
          </p:cNvPr>
          <p:cNvSpPr txBox="1">
            <a:spLocks/>
          </p:cNvSpPr>
          <p:nvPr/>
        </p:nvSpPr>
        <p:spPr>
          <a:xfrm>
            <a:off x="1418185" y="3815346"/>
            <a:ext cx="4695535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500" dirty="0"/>
              <a:t>SYNTHÈSE DE L'APPROCHE</a:t>
            </a:r>
            <a:endParaRPr lang="fr-FR" sz="1500" dirty="0"/>
          </a:p>
        </p:txBody>
      </p:sp>
      <p:grpSp>
        <p:nvGrpSpPr>
          <p:cNvPr id="136" name="Google Shape;443;p45">
            <a:extLst>
              <a:ext uri="{FF2B5EF4-FFF2-40B4-BE49-F238E27FC236}">
                <a16:creationId xmlns:a16="http://schemas.microsoft.com/office/drawing/2014/main" id="{37A6EEDE-9F5B-4A41-B5C7-CFFF6E4C3F8E}"/>
              </a:ext>
            </a:extLst>
          </p:cNvPr>
          <p:cNvGrpSpPr/>
          <p:nvPr/>
        </p:nvGrpSpPr>
        <p:grpSpPr>
          <a:xfrm>
            <a:off x="867836" y="4203475"/>
            <a:ext cx="7394302" cy="64500"/>
            <a:chOff x="912012" y="1127925"/>
            <a:chExt cx="7329800" cy="64500"/>
          </a:xfrm>
        </p:grpSpPr>
        <p:sp>
          <p:nvSpPr>
            <p:cNvPr id="137" name="Google Shape;444;p45">
              <a:extLst>
                <a:ext uri="{FF2B5EF4-FFF2-40B4-BE49-F238E27FC236}">
                  <a16:creationId xmlns:a16="http://schemas.microsoft.com/office/drawing/2014/main" id="{B8DE5CC8-5FB3-4E0F-9FED-DD48B0E9F600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8" name="Google Shape;445;p45">
              <a:extLst>
                <a:ext uri="{FF2B5EF4-FFF2-40B4-BE49-F238E27FC236}">
                  <a16:creationId xmlns:a16="http://schemas.microsoft.com/office/drawing/2014/main" id="{1C444772-4712-4A9D-B3D1-69130EA55D22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9" name="Google Shape;458;p45">
            <a:extLst>
              <a:ext uri="{FF2B5EF4-FFF2-40B4-BE49-F238E27FC236}">
                <a16:creationId xmlns:a16="http://schemas.microsoft.com/office/drawing/2014/main" id="{107915C9-9568-4809-9FE2-CB096CBD421B}"/>
              </a:ext>
            </a:extLst>
          </p:cNvPr>
          <p:cNvSpPr/>
          <p:nvPr/>
        </p:nvSpPr>
        <p:spPr>
          <a:xfrm>
            <a:off x="878469" y="3825970"/>
            <a:ext cx="411616" cy="3300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06</a:t>
            </a:r>
          </a:p>
        </p:txBody>
      </p:sp>
      <p:sp>
        <p:nvSpPr>
          <p:cNvPr id="141" name="Google Shape;431;p45">
            <a:extLst>
              <a:ext uri="{FF2B5EF4-FFF2-40B4-BE49-F238E27FC236}">
                <a16:creationId xmlns:a16="http://schemas.microsoft.com/office/drawing/2014/main" id="{F98F5A1E-581E-4B33-9F81-6D1AD3D47CCC}"/>
              </a:ext>
            </a:extLst>
          </p:cNvPr>
          <p:cNvSpPr txBox="1">
            <a:spLocks/>
          </p:cNvSpPr>
          <p:nvPr/>
        </p:nvSpPr>
        <p:spPr>
          <a:xfrm>
            <a:off x="1407554" y="4327689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1500" dirty="0"/>
              <a:t>CONCLUSION</a:t>
            </a:r>
          </a:p>
        </p:txBody>
      </p:sp>
      <p:sp>
        <p:nvSpPr>
          <p:cNvPr id="146" name="Google Shape;458;p45">
            <a:extLst>
              <a:ext uri="{FF2B5EF4-FFF2-40B4-BE49-F238E27FC236}">
                <a16:creationId xmlns:a16="http://schemas.microsoft.com/office/drawing/2014/main" id="{2B56C1E9-E36E-4B7D-BF5B-68FC745017EB}"/>
              </a:ext>
            </a:extLst>
          </p:cNvPr>
          <p:cNvSpPr/>
          <p:nvPr/>
        </p:nvSpPr>
        <p:spPr>
          <a:xfrm>
            <a:off x="867835" y="4335713"/>
            <a:ext cx="422249" cy="3300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07</a:t>
            </a:r>
          </a:p>
        </p:txBody>
      </p:sp>
      <p:sp>
        <p:nvSpPr>
          <p:cNvPr id="157" name="Google Shape;654;p54">
            <a:extLst>
              <a:ext uri="{FF2B5EF4-FFF2-40B4-BE49-F238E27FC236}">
                <a16:creationId xmlns:a16="http://schemas.microsoft.com/office/drawing/2014/main" id="{9E5FBAB8-5D7B-4B55-BFBB-46BC29D3E0A0}"/>
              </a:ext>
            </a:extLst>
          </p:cNvPr>
          <p:cNvSpPr txBox="1">
            <a:spLocks/>
          </p:cNvSpPr>
          <p:nvPr/>
        </p:nvSpPr>
        <p:spPr>
          <a:xfrm>
            <a:off x="1190846" y="211140"/>
            <a:ext cx="1222745" cy="58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fr-FR" sz="3000" dirty="0">
                <a:solidFill>
                  <a:schemeClr val="dk2"/>
                </a:solidFill>
              </a:rPr>
              <a:t>PLAN</a:t>
            </a:r>
          </a:p>
        </p:txBody>
      </p:sp>
      <p:sp>
        <p:nvSpPr>
          <p:cNvPr id="158" name="Google Shape;479;p46">
            <a:extLst>
              <a:ext uri="{FF2B5EF4-FFF2-40B4-BE49-F238E27FC236}">
                <a16:creationId xmlns:a16="http://schemas.microsoft.com/office/drawing/2014/main" id="{9FC5274C-4E1D-45FA-89C5-5E3DA127E101}"/>
              </a:ext>
            </a:extLst>
          </p:cNvPr>
          <p:cNvSpPr/>
          <p:nvPr/>
        </p:nvSpPr>
        <p:spPr>
          <a:xfrm>
            <a:off x="2672203" y="504085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159" name="Google Shape;480;p46">
            <a:extLst>
              <a:ext uri="{FF2B5EF4-FFF2-40B4-BE49-F238E27FC236}">
                <a16:creationId xmlns:a16="http://schemas.microsoft.com/office/drawing/2014/main" id="{727961A3-930B-4A07-B1D2-6362F7968771}"/>
              </a:ext>
            </a:extLst>
          </p:cNvPr>
          <p:cNvSpPr/>
          <p:nvPr/>
        </p:nvSpPr>
        <p:spPr>
          <a:xfrm>
            <a:off x="2998653" y="504085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481;p46">
            <a:extLst>
              <a:ext uri="{FF2B5EF4-FFF2-40B4-BE49-F238E27FC236}">
                <a16:creationId xmlns:a16="http://schemas.microsoft.com/office/drawing/2014/main" id="{CC24D7CC-7339-4A55-8BCE-0D1513B18958}"/>
              </a:ext>
            </a:extLst>
          </p:cNvPr>
          <p:cNvSpPr/>
          <p:nvPr/>
        </p:nvSpPr>
        <p:spPr>
          <a:xfrm>
            <a:off x="3325103" y="504085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0"/>
      <p:bldP spid="458" grpId="0" animBg="1"/>
      <p:bldP spid="106" grpId="0"/>
      <p:bldP spid="111" grpId="0" animBg="1"/>
      <p:bldP spid="113" grpId="0"/>
      <p:bldP spid="118" grpId="0" animBg="1"/>
      <p:bldP spid="120" grpId="0"/>
      <p:bldP spid="125" grpId="0" animBg="1"/>
      <p:bldP spid="127" grpId="0"/>
      <p:bldP spid="132" grpId="0" animBg="1"/>
      <p:bldP spid="134" grpId="0"/>
      <p:bldP spid="139" grpId="0" animBg="1"/>
      <p:bldP spid="141" grpId="0"/>
      <p:bldP spid="146" grpId="0" animBg="1"/>
      <p:bldP spid="157" grpId="0"/>
      <p:bldP spid="158" grpId="0" animBg="1"/>
      <p:bldP spid="159" grpId="0" animBg="1"/>
      <p:bldP spid="1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"/>
          <p:cNvSpPr txBox="1">
            <a:spLocks noGrp="1"/>
          </p:cNvSpPr>
          <p:nvPr>
            <p:ph type="subTitle" idx="1"/>
          </p:nvPr>
        </p:nvSpPr>
        <p:spPr>
          <a:xfrm>
            <a:off x="391988" y="1894274"/>
            <a:ext cx="4551801" cy="194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FR" dirty="0"/>
              <a:t>Cette analyse vise à estimer la performance future de l'indice MASI, offrant ainsi des informations cruciales pour les investisseurs.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FR" dirty="0"/>
              <a:t>Les résultats sont basés sur une méthodologie rigoureuse et une exploration approfondie des données.</a:t>
            </a:r>
            <a:endParaRPr lang="en-US" dirty="0"/>
          </a:p>
        </p:txBody>
      </p:sp>
      <p:sp>
        <p:nvSpPr>
          <p:cNvPr id="491" name="Google Shape;491;p47"/>
          <p:cNvSpPr txBox="1">
            <a:spLocks noGrp="1"/>
          </p:cNvSpPr>
          <p:nvPr>
            <p:ph type="ctrTitle"/>
          </p:nvPr>
        </p:nvSpPr>
        <p:spPr>
          <a:xfrm>
            <a:off x="391988" y="330196"/>
            <a:ext cx="6322800" cy="586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800" dirty="0"/>
              <a:t>Analyse de Performance de l'Indice MASI</a:t>
            </a:r>
            <a:endParaRPr lang="fr-FR" sz="2800" dirty="0">
              <a:solidFill>
                <a:schemeClr val="dk2"/>
              </a:solidFill>
            </a:endParaRPr>
          </a:p>
        </p:txBody>
      </p:sp>
      <p:pic>
        <p:nvPicPr>
          <p:cNvPr id="492" name="Google Shape;492;p4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199668" y="33019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599477" y="441745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7"/>
          <p:cNvPicPr preferRelativeResize="0"/>
          <p:nvPr/>
        </p:nvPicPr>
        <p:blipFill rotWithShape="1">
          <a:blip r:embed="rId3">
            <a:alphaModFix/>
          </a:blip>
          <a:srcRect l="46576" t="6693" r="44095" b="81710"/>
          <a:stretch/>
        </p:blipFill>
        <p:spPr>
          <a:xfrm rot="10800000" flipH="1">
            <a:off x="6995556" y="1795183"/>
            <a:ext cx="40822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B28A84-5E4C-49D5-A9EB-05C3ECBA219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16513" y="1225899"/>
            <a:ext cx="3735499" cy="29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5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build="p"/>
      <p:bldP spid="4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 txBox="1">
            <a:spLocks noGrp="1"/>
          </p:cNvSpPr>
          <p:nvPr>
            <p:ph type="title"/>
          </p:nvPr>
        </p:nvSpPr>
        <p:spPr>
          <a:xfrm>
            <a:off x="5252950" y="468350"/>
            <a:ext cx="3162900" cy="67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/>
              <a:t>INTRODUCTION</a:t>
            </a:r>
            <a:endParaRPr lang="fr-FR" sz="3000" dirty="0">
              <a:solidFill>
                <a:schemeClr val="dk2"/>
              </a:solidFill>
            </a:endParaRPr>
          </a:p>
        </p:txBody>
      </p:sp>
      <p:sp>
        <p:nvSpPr>
          <p:cNvPr id="479" name="Google Shape;479;p46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480" name="Google Shape;480;p46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6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3" name="Google Shape;483;p46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284799" y="889264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6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354602" y="35598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6"/>
          <p:cNvPicPr preferRelativeResize="0"/>
          <p:nvPr/>
        </p:nvPicPr>
        <p:blipFill rotWithShape="1">
          <a:blip r:embed="rId3">
            <a:alphaModFix/>
          </a:blip>
          <a:srcRect l="46576" t="6693" r="44095" b="81710"/>
          <a:stretch/>
        </p:blipFill>
        <p:spPr>
          <a:xfrm rot="10800000" flipH="1">
            <a:off x="7901054" y="2506691"/>
            <a:ext cx="40822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56;p73">
            <a:extLst>
              <a:ext uri="{FF2B5EF4-FFF2-40B4-BE49-F238E27FC236}">
                <a16:creationId xmlns:a16="http://schemas.microsoft.com/office/drawing/2014/main" id="{718F7CA4-D073-4069-A10D-BF28BE2E42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893" t="36522" r="7297" b="17106"/>
          <a:stretch/>
        </p:blipFill>
        <p:spPr>
          <a:xfrm flipH="1">
            <a:off x="5416062" y="1482670"/>
            <a:ext cx="3727938" cy="247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77;p46">
            <a:extLst>
              <a:ext uri="{FF2B5EF4-FFF2-40B4-BE49-F238E27FC236}">
                <a16:creationId xmlns:a16="http://schemas.microsoft.com/office/drawing/2014/main" id="{6F6B2652-77DE-4162-A429-327771B30D1C}"/>
              </a:ext>
            </a:extLst>
          </p:cNvPr>
          <p:cNvSpPr txBox="1">
            <a:spLocks/>
          </p:cNvSpPr>
          <p:nvPr/>
        </p:nvSpPr>
        <p:spPr>
          <a:xfrm flipH="1">
            <a:off x="175985" y="1570205"/>
            <a:ext cx="5447630" cy="288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fr-FR" b="1" dirty="0"/>
              <a:t>Objectif : </a:t>
            </a:r>
            <a:r>
              <a:rPr lang="fr-FR" sz="1100" b="1" dirty="0"/>
              <a:t>Estimation de la performance future de l'indice MASI</a:t>
            </a:r>
            <a:endParaRPr lang="fr-FR" dirty="0"/>
          </a:p>
          <a:p>
            <a:pPr marL="114300" indent="0" algn="l"/>
            <a:r>
              <a:rPr lang="fr-FR" dirty="0"/>
              <a:t>Notre objectif principal est de développer un modèle prédictif robuste pour estimer la performance future de l'indice MASI, permettant ainsi des prévisions éclairées dans le contexte du marché boursier marocain.</a:t>
            </a:r>
          </a:p>
          <a:p>
            <a:pPr marL="114300" indent="0" algn="l"/>
            <a:endParaRPr lang="fr-F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dirty="0"/>
              <a:t>Méthodologie : </a:t>
            </a:r>
            <a:r>
              <a:rPr lang="fr-FR" sz="1100" b="1" dirty="0"/>
              <a:t>Analyse approfondie des données, modélisation prédictive</a:t>
            </a:r>
            <a:endParaRPr lang="fr-FR" sz="2400" dirty="0"/>
          </a:p>
          <a:p>
            <a:pPr marL="114300" indent="0" algn="l"/>
            <a:r>
              <a:rPr lang="fr-FR" dirty="0"/>
              <a:t>Nous avons suivi une méthodologie approfondie, allant de l'exploration des données à la modélisation prédictive. Chaque étape a été soigneusement conçue pour garantir des résultats fiables.</a:t>
            </a:r>
          </a:p>
        </p:txBody>
      </p:sp>
      <p:sp>
        <p:nvSpPr>
          <p:cNvPr id="14" name="Google Shape;1569;p82">
            <a:extLst>
              <a:ext uri="{FF2B5EF4-FFF2-40B4-BE49-F238E27FC236}">
                <a16:creationId xmlns:a16="http://schemas.microsoft.com/office/drawing/2014/main" id="{9C23FC02-D494-4865-B39B-EBBBC91E99FC}"/>
              </a:ext>
            </a:extLst>
          </p:cNvPr>
          <p:cNvSpPr txBox="1">
            <a:spLocks/>
          </p:cNvSpPr>
          <p:nvPr/>
        </p:nvSpPr>
        <p:spPr>
          <a:xfrm>
            <a:off x="326419" y="154044"/>
            <a:ext cx="660846" cy="628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1306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/>
      <p:bldP spid="479" grpId="0" animBg="1"/>
      <p:bldP spid="480" grpId="0" animBg="1"/>
      <p:bldP spid="481" grpId="0" animBg="1"/>
      <p:bldP spid="13" grpId="0" build="p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4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651" name="Google Shape;651;p54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2" name="Google Shape;652;p54"/>
          <p:cNvPicPr preferRelativeResize="0"/>
          <p:nvPr/>
        </p:nvPicPr>
        <p:blipFill rotWithShape="1">
          <a:blip r:embed="rId3">
            <a:alphaModFix/>
          </a:blip>
          <a:srcRect l="7045" t="10205" r="7028" b="10561"/>
          <a:stretch/>
        </p:blipFill>
        <p:spPr>
          <a:xfrm>
            <a:off x="349666" y="1524949"/>
            <a:ext cx="3088891" cy="296264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4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4"/>
          <p:cNvSpPr txBox="1">
            <a:spLocks noGrp="1"/>
          </p:cNvSpPr>
          <p:nvPr>
            <p:ph type="title"/>
          </p:nvPr>
        </p:nvSpPr>
        <p:spPr>
          <a:xfrm>
            <a:off x="3309027" y="297086"/>
            <a:ext cx="5474350" cy="595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3000" dirty="0"/>
              <a:t>MÉTHODOLOGIE</a:t>
            </a:r>
          </a:p>
        </p:txBody>
      </p:sp>
      <p:sp>
        <p:nvSpPr>
          <p:cNvPr id="655" name="Google Shape;655;p54"/>
          <p:cNvSpPr txBox="1">
            <a:spLocks noGrp="1"/>
          </p:cNvSpPr>
          <p:nvPr>
            <p:ph type="subTitle" idx="2"/>
          </p:nvPr>
        </p:nvSpPr>
        <p:spPr>
          <a:xfrm flipH="1">
            <a:off x="3971737" y="1400424"/>
            <a:ext cx="4927704" cy="3340776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Compréhension du Problème</a:t>
            </a:r>
            <a:endParaRPr lang="fr-FR" dirty="0"/>
          </a:p>
          <a:p>
            <a:pPr marL="114300" indent="0"/>
            <a:r>
              <a:rPr lang="fr-FR" dirty="0"/>
              <a:t>Nous avons identifié des objectifs spécifiques, dont l'estimation de la performance future de l'indice MASI et l'identification des facteurs influents.</a:t>
            </a:r>
          </a:p>
          <a:p>
            <a:pPr marL="114300" indent="0"/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Exploration des Donnée</a:t>
            </a:r>
          </a:p>
          <a:p>
            <a:pPr marL="114300" indent="0"/>
            <a:r>
              <a:rPr lang="fr-FR" dirty="0"/>
              <a:t>Importation de bibliothèques, exploration des tendances, saisons, et corrélations, avec une visualisation claire des données.</a:t>
            </a:r>
          </a:p>
          <a:p>
            <a:pPr marL="114300" indent="0"/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Prétraitement des Données</a:t>
            </a:r>
            <a:endParaRPr lang="fr-FR" dirty="0"/>
          </a:p>
          <a:p>
            <a:pPr marL="114300" indent="0"/>
            <a:r>
              <a:rPr lang="fr-FR" dirty="0"/>
              <a:t>Nettoyage, normalisation et transformation des données pour les rendre aptes à l'analyse.</a:t>
            </a:r>
          </a:p>
        </p:txBody>
      </p:sp>
      <p:pic>
        <p:nvPicPr>
          <p:cNvPr id="659" name="Google Shape;659;p54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3611134" y="1017475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1329963" y="114283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903288" y="2298588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69;p82">
            <a:extLst>
              <a:ext uri="{FF2B5EF4-FFF2-40B4-BE49-F238E27FC236}">
                <a16:creationId xmlns:a16="http://schemas.microsoft.com/office/drawing/2014/main" id="{40B8EB73-A513-4151-BC67-A1F0F603DC0E}"/>
              </a:ext>
            </a:extLst>
          </p:cNvPr>
          <p:cNvSpPr txBox="1">
            <a:spLocks/>
          </p:cNvSpPr>
          <p:nvPr/>
        </p:nvSpPr>
        <p:spPr>
          <a:xfrm>
            <a:off x="326419" y="154044"/>
            <a:ext cx="660846" cy="628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9313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" grpId="0" animBg="1"/>
      <p:bldP spid="651" grpId="0" animBg="1"/>
      <p:bldP spid="653" grpId="0" animBg="1"/>
      <p:bldP spid="654" grpId="0"/>
      <p:bldP spid="655" grpId="0" build="p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93"/>
          <p:cNvSpPr txBox="1">
            <a:spLocks noGrp="1"/>
          </p:cNvSpPr>
          <p:nvPr>
            <p:ph type="ctrTitle"/>
          </p:nvPr>
        </p:nvSpPr>
        <p:spPr>
          <a:xfrm>
            <a:off x="648586" y="500625"/>
            <a:ext cx="784682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solidFill>
                  <a:schemeClr val="dk2"/>
                </a:solidFill>
              </a:rPr>
              <a:t>ANALYSES</a:t>
            </a:r>
            <a:endParaRPr lang="fr-FR" sz="3000" dirty="0">
              <a:solidFill>
                <a:schemeClr val="dk2"/>
              </a:solidFill>
            </a:endParaRPr>
          </a:p>
        </p:txBody>
      </p:sp>
      <p:sp>
        <p:nvSpPr>
          <p:cNvPr id="1882" name="Google Shape;1882;p93"/>
          <p:cNvSpPr txBox="1"/>
          <p:nvPr/>
        </p:nvSpPr>
        <p:spPr>
          <a:xfrm>
            <a:off x="728125" y="1032900"/>
            <a:ext cx="4491600" cy="36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Analyse Temporelle du Cours de Clôture</a:t>
            </a:r>
          </a:p>
          <a:p>
            <a:pPr lvl="1"/>
            <a:r>
              <a:rPr lang="fr-FR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Présentation graphique de la tendance temporelle du cours de clôture de l'indice MASI, mettant en lumière les variations significatives.</a:t>
            </a:r>
          </a:p>
          <a:p>
            <a:pPr lvl="1"/>
            <a:endParaRPr lang="fr-FR"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Corrélation entre Variables</a:t>
            </a:r>
          </a:p>
          <a:p>
            <a:pPr lvl="1"/>
            <a:r>
              <a:rPr lang="fr-FR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Utilisation d'une matrice de corrélation pour explorer les relations linéaires entre les variables, offrant des insights cruciaux.</a:t>
            </a:r>
          </a:p>
          <a:p>
            <a:pPr lvl="1"/>
            <a:endParaRPr lang="fr-FR"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Exploration des Variables Macroéconomiques</a:t>
            </a:r>
          </a:p>
          <a:p>
            <a:pPr lvl="1"/>
            <a:r>
              <a:rPr lang="fr-FR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Distribution, tendances, et corrélations des variables macroéconomiques pour comprendre leur impact sur l'indice.</a:t>
            </a:r>
          </a:p>
        </p:txBody>
      </p:sp>
      <p:pic>
        <p:nvPicPr>
          <p:cNvPr id="1883" name="Google Shape;1883;p93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8128663" y="28605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93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892125" y="32466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93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648525" y="12561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93"/>
          <p:cNvPicPr preferRelativeResize="0"/>
          <p:nvPr/>
        </p:nvPicPr>
        <p:blipFill rotWithShape="1">
          <a:blip r:embed="rId4">
            <a:alphaModFix/>
          </a:blip>
          <a:srcRect l="57983" t="24082" b="15468"/>
          <a:stretch/>
        </p:blipFill>
        <p:spPr>
          <a:xfrm>
            <a:off x="6282275" y="1181100"/>
            <a:ext cx="250930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69;p82">
            <a:extLst>
              <a:ext uri="{FF2B5EF4-FFF2-40B4-BE49-F238E27FC236}">
                <a16:creationId xmlns:a16="http://schemas.microsoft.com/office/drawing/2014/main" id="{EA34A571-B447-479A-8FC0-E566E852755F}"/>
              </a:ext>
            </a:extLst>
          </p:cNvPr>
          <p:cNvSpPr txBox="1">
            <a:spLocks/>
          </p:cNvSpPr>
          <p:nvPr/>
        </p:nvSpPr>
        <p:spPr>
          <a:xfrm>
            <a:off x="359912" y="154044"/>
            <a:ext cx="577348" cy="3465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500" dirty="0"/>
              <a:t>03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ACC9CFB-88CE-4370-A5C6-C1C51C4A232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25" y="1780650"/>
            <a:ext cx="144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DC0376-B4C4-4866-A409-181DF564BE7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25" y="2771526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51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1" grpId="0"/>
      <p:bldP spid="188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Google Shape;1566;p82"/>
          <p:cNvPicPr preferRelativeResize="0"/>
          <p:nvPr/>
        </p:nvPicPr>
        <p:blipFill rotWithShape="1">
          <a:blip r:embed="rId3">
            <a:alphaModFix/>
          </a:blip>
          <a:srcRect l="41451" t="12127" b="13699"/>
          <a:stretch/>
        </p:blipFill>
        <p:spPr>
          <a:xfrm>
            <a:off x="6267125" y="1434775"/>
            <a:ext cx="2559526" cy="324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82"/>
          <p:cNvSpPr txBox="1">
            <a:spLocks noGrp="1"/>
          </p:cNvSpPr>
          <p:nvPr>
            <p:ph type="title"/>
          </p:nvPr>
        </p:nvSpPr>
        <p:spPr>
          <a:xfrm>
            <a:off x="2241217" y="219065"/>
            <a:ext cx="4661565" cy="9702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accent3"/>
                </a:solidFill>
              </a:rPr>
              <a:t>CHOIX DE MODÉLISATION</a:t>
            </a:r>
            <a:endParaRPr lang="en-US" sz="2000" dirty="0"/>
          </a:p>
        </p:txBody>
      </p:sp>
      <p:sp>
        <p:nvSpPr>
          <p:cNvPr id="1568" name="Google Shape;1568;p82"/>
          <p:cNvSpPr txBox="1">
            <a:spLocks noGrp="1"/>
          </p:cNvSpPr>
          <p:nvPr>
            <p:ph type="subTitle" idx="1"/>
          </p:nvPr>
        </p:nvSpPr>
        <p:spPr>
          <a:xfrm>
            <a:off x="1677057" y="1875000"/>
            <a:ext cx="4452238" cy="24857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FR" b="1" dirty="0">
                <a:sym typeface="Arial"/>
              </a:rPr>
              <a:t>Sélection de Modèle : Régression Linéaire, Forêts Aléatoires, Réseaux de Neurones</a:t>
            </a:r>
          </a:p>
          <a:p>
            <a:pPr marL="0" lvl="0" indent="0" algn="l"/>
            <a:r>
              <a:rPr lang="fr-FR" dirty="0"/>
              <a:t>La régression linéaire pour capturer les relations linéaires, les forêts aléatoires pour la flexibilité, et les réseaux de neurones pour modéliser des relations complexes.</a:t>
            </a:r>
          </a:p>
          <a:p>
            <a:pPr marL="0" lvl="0" indent="0" algn="l"/>
            <a:endParaRPr lang="fr-FR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FR" b="1" dirty="0">
                <a:sym typeface="Arial"/>
              </a:rPr>
              <a:t>Entraînement et Test du Modèle</a:t>
            </a:r>
          </a:p>
          <a:p>
            <a:pPr marL="0" lvl="0" indent="0" algn="l"/>
            <a:r>
              <a:rPr lang="fr-FR" dirty="0"/>
              <a:t>Mise en œuvre des modèles avec une division judicieuse des données en ensembles d'entraînement et de test.</a:t>
            </a:r>
            <a:endParaRPr lang="en-US" dirty="0"/>
          </a:p>
        </p:txBody>
      </p:sp>
      <p:sp>
        <p:nvSpPr>
          <p:cNvPr id="1570" name="Google Shape;1570;p82"/>
          <p:cNvSpPr/>
          <p:nvPr/>
        </p:nvSpPr>
        <p:spPr>
          <a:xfrm rot="5400000">
            <a:off x="1043438" y="154855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2"/>
          <p:cNvSpPr/>
          <p:nvPr/>
        </p:nvSpPr>
        <p:spPr>
          <a:xfrm rot="5400000">
            <a:off x="1043438" y="18750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2" name="Google Shape;1572;p82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894673" y="4106969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82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7444713" y="9961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>
            <a:off x="788563" y="681851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82">
            <a:hlinkClick r:id="rId5" action="ppaction://hlinksldjump"/>
          </p:cNvPr>
          <p:cNvSpPr/>
          <p:nvPr/>
        </p:nvSpPr>
        <p:spPr>
          <a:xfrm>
            <a:off x="1043456" y="22014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569;p82">
            <a:extLst>
              <a:ext uri="{FF2B5EF4-FFF2-40B4-BE49-F238E27FC236}">
                <a16:creationId xmlns:a16="http://schemas.microsoft.com/office/drawing/2014/main" id="{CA030D5B-DB02-4A05-8766-A86CE0D971AF}"/>
              </a:ext>
            </a:extLst>
          </p:cNvPr>
          <p:cNvSpPr txBox="1">
            <a:spLocks/>
          </p:cNvSpPr>
          <p:nvPr/>
        </p:nvSpPr>
        <p:spPr>
          <a:xfrm>
            <a:off x="326419" y="143412"/>
            <a:ext cx="660846" cy="628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2229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" grpId="0"/>
      <p:bldP spid="1568" grpId="0" build="p"/>
      <p:bldP spid="1570" grpId="0" animBg="1"/>
      <p:bldP spid="1571" grpId="0" animBg="1"/>
      <p:bldP spid="1575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"/>
          <p:cNvSpPr txBox="1">
            <a:spLocks noGrp="1"/>
          </p:cNvSpPr>
          <p:nvPr>
            <p:ph type="subTitle" idx="1"/>
          </p:nvPr>
        </p:nvSpPr>
        <p:spPr>
          <a:xfrm>
            <a:off x="572756" y="3248854"/>
            <a:ext cx="8350180" cy="1559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dirty="0"/>
              <a:t>Performance des Modèles : MSE, Caractéristiques Importantes</a:t>
            </a:r>
            <a:endParaRPr lang="fr-FR" dirty="0"/>
          </a:p>
          <a:p>
            <a:pPr marL="114300" indent="0" algn="l"/>
            <a:r>
              <a:rPr lang="fr-FR" dirty="0"/>
              <a:t>Les résultats des métriques, tels que l'erreur quadratique moyenne (MSE), et l'identification des caractéristiques les plus importantes dans les modèles.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fr-FR" b="1" dirty="0"/>
              <a:t>Tendances Temporelles, Corrélations, Impact des Variables Macroéconomiques</a:t>
            </a:r>
          </a:p>
          <a:p>
            <a:pPr marL="114300" indent="0" algn="l"/>
            <a:r>
              <a:rPr lang="fr-FR" dirty="0"/>
              <a:t>Synthèse des découvertes clés à travers les analyses, mettant en évidence les tendances temporelles, les corrélations significatives, et l'impact des variables macroéconomiques.</a:t>
            </a:r>
          </a:p>
        </p:txBody>
      </p:sp>
      <p:sp>
        <p:nvSpPr>
          <p:cNvPr id="491" name="Google Shape;491;p47"/>
          <p:cNvSpPr txBox="1">
            <a:spLocks noGrp="1"/>
          </p:cNvSpPr>
          <p:nvPr>
            <p:ph type="ctrTitle"/>
          </p:nvPr>
        </p:nvSpPr>
        <p:spPr>
          <a:xfrm>
            <a:off x="1061490" y="2797126"/>
            <a:ext cx="7021019" cy="395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RÉSULTATS CLÉS</a:t>
            </a:r>
            <a:endParaRPr lang="fr-FR" sz="2400" dirty="0">
              <a:solidFill>
                <a:schemeClr val="dk2"/>
              </a:solidFill>
            </a:endParaRPr>
          </a:p>
        </p:txBody>
      </p:sp>
      <p:pic>
        <p:nvPicPr>
          <p:cNvPr id="492" name="Google Shape;492;p4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1854813" y="3698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483675" y="19505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7"/>
          <p:cNvPicPr preferRelativeResize="0"/>
          <p:nvPr/>
        </p:nvPicPr>
        <p:blipFill rotWithShape="1">
          <a:blip r:embed="rId3">
            <a:alphaModFix/>
          </a:blip>
          <a:srcRect l="46576" t="6693" r="44095" b="81710"/>
          <a:stretch/>
        </p:blipFill>
        <p:spPr>
          <a:xfrm rot="10800000" flipH="1">
            <a:off x="6657822" y="877276"/>
            <a:ext cx="40822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80;p104">
            <a:extLst>
              <a:ext uri="{FF2B5EF4-FFF2-40B4-BE49-F238E27FC236}">
                <a16:creationId xmlns:a16="http://schemas.microsoft.com/office/drawing/2014/main" id="{72B08B45-6DAF-4F5C-9740-25913CA6F4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300" y="-138624"/>
            <a:ext cx="3161400" cy="30467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569;p82">
            <a:extLst>
              <a:ext uri="{FF2B5EF4-FFF2-40B4-BE49-F238E27FC236}">
                <a16:creationId xmlns:a16="http://schemas.microsoft.com/office/drawing/2014/main" id="{B20F7AD0-367C-46C2-B352-577E33799297}"/>
              </a:ext>
            </a:extLst>
          </p:cNvPr>
          <p:cNvSpPr txBox="1">
            <a:spLocks/>
          </p:cNvSpPr>
          <p:nvPr/>
        </p:nvSpPr>
        <p:spPr>
          <a:xfrm>
            <a:off x="326419" y="132779"/>
            <a:ext cx="660846" cy="628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/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build="p"/>
      <p:bldP spid="491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5"/>
          <p:cNvSpPr txBox="1">
            <a:spLocks noGrp="1"/>
          </p:cNvSpPr>
          <p:nvPr>
            <p:ph type="ctrTitle"/>
          </p:nvPr>
        </p:nvSpPr>
        <p:spPr>
          <a:xfrm>
            <a:off x="1378203" y="353519"/>
            <a:ext cx="4479296" cy="869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chemeClr val="dk2"/>
                </a:solidFill>
              </a:rPr>
              <a:t>SYNTHÈSE DE L'APPROCHE</a:t>
            </a:r>
          </a:p>
        </p:txBody>
      </p:sp>
      <p:sp>
        <p:nvSpPr>
          <p:cNvPr id="669" name="Google Shape;669;p5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5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2" name="Google Shape;672;p55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603679" y="1495024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706766" y="143586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5"/>
          <p:cNvPicPr preferRelativeResize="0"/>
          <p:nvPr/>
        </p:nvPicPr>
        <p:blipFill rotWithShape="1">
          <a:blip r:embed="rId3">
            <a:alphaModFix/>
          </a:blip>
          <a:srcRect l="46960" t="6693" r="44094" b="81710"/>
          <a:stretch/>
        </p:blipFill>
        <p:spPr>
          <a:xfrm rot="10800000" flipH="1">
            <a:off x="8543321" y="1412476"/>
            <a:ext cx="391449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02;p58">
            <a:extLst>
              <a:ext uri="{FF2B5EF4-FFF2-40B4-BE49-F238E27FC236}">
                <a16:creationId xmlns:a16="http://schemas.microsoft.com/office/drawing/2014/main" id="{E2DA9AEB-BED0-49AE-83A8-396554D49D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7715" b="11290"/>
          <a:stretch/>
        </p:blipFill>
        <p:spPr>
          <a:xfrm>
            <a:off x="209231" y="1772550"/>
            <a:ext cx="3036388" cy="255693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A29F4E5-F909-4634-8487-A8E9C2AC59DC}"/>
              </a:ext>
            </a:extLst>
          </p:cNvPr>
          <p:cNvSpPr txBox="1"/>
          <p:nvPr/>
        </p:nvSpPr>
        <p:spPr>
          <a:xfrm>
            <a:off x="3640067" y="1251329"/>
            <a:ext cx="502734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chemeClr val="accent3"/>
                </a:solidFill>
                <a:latin typeface="Anaheim"/>
                <a:sym typeface="Anaheim"/>
              </a:rPr>
              <a:t>Modélisation Robuste</a:t>
            </a:r>
          </a:p>
          <a:p>
            <a:r>
              <a:rPr lang="fr-FR" sz="1600" dirty="0">
                <a:solidFill>
                  <a:schemeClr val="accent3"/>
                </a:solidFill>
                <a:latin typeface="Anaheim"/>
                <a:sym typeface="Anaheim"/>
              </a:rPr>
              <a:t>La sélection méticuleuse des modèles garantit une modélisation robuste et des résultats fiables.</a:t>
            </a:r>
          </a:p>
          <a:p>
            <a:endParaRPr lang="fr-FR" sz="1600" dirty="0">
              <a:solidFill>
                <a:schemeClr val="accent3"/>
              </a:solidFill>
              <a:latin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chemeClr val="accent3"/>
                </a:solidFill>
                <a:latin typeface="Anaheim"/>
                <a:sym typeface="Anaheim"/>
              </a:rPr>
              <a:t>Impact Significatif des Facteurs Macroéconomiques</a:t>
            </a:r>
          </a:p>
          <a:p>
            <a:r>
              <a:rPr lang="fr-FR" sz="1600" dirty="0">
                <a:solidFill>
                  <a:schemeClr val="accent3"/>
                </a:solidFill>
                <a:latin typeface="Anaheim"/>
                <a:sym typeface="Anaheim"/>
              </a:rPr>
              <a:t>Les variables macroéconomiques se révèlent avoir un impact significatif, soulignant l'importance de leur considération dans les prévisions.</a:t>
            </a:r>
          </a:p>
          <a:p>
            <a:endParaRPr lang="fr-FR" sz="1600" dirty="0">
              <a:solidFill>
                <a:schemeClr val="accent3"/>
              </a:solidFill>
              <a:latin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chemeClr val="accent3"/>
                </a:solidFill>
                <a:latin typeface="Anaheim"/>
                <a:sym typeface="Anaheim"/>
              </a:rPr>
              <a:t>Tendances Temporelles et Corrélations Informatives</a:t>
            </a:r>
          </a:p>
          <a:p>
            <a:r>
              <a:rPr lang="fr-FR" sz="1600" dirty="0">
                <a:solidFill>
                  <a:schemeClr val="accent3"/>
                </a:solidFill>
                <a:latin typeface="Anaheim"/>
                <a:sym typeface="Anaheim"/>
              </a:rPr>
              <a:t>Les tendances temporelles et les corrélations offrent des informations précieuses pour comprendre les mouvements du marché.</a:t>
            </a:r>
            <a:endParaRPr lang="en-US" sz="1600" dirty="0">
              <a:solidFill>
                <a:schemeClr val="accent3"/>
              </a:solidFill>
              <a:latin typeface="Anaheim"/>
              <a:sym typeface="Anaheim"/>
            </a:endParaRPr>
          </a:p>
        </p:txBody>
      </p:sp>
      <p:sp>
        <p:nvSpPr>
          <p:cNvPr id="12" name="Google Shape;1569;p82">
            <a:extLst>
              <a:ext uri="{FF2B5EF4-FFF2-40B4-BE49-F238E27FC236}">
                <a16:creationId xmlns:a16="http://schemas.microsoft.com/office/drawing/2014/main" id="{96EA0A8E-DDD6-4E50-8E8D-0C8EA27CE162}"/>
              </a:ext>
            </a:extLst>
          </p:cNvPr>
          <p:cNvSpPr txBox="1">
            <a:spLocks/>
          </p:cNvSpPr>
          <p:nvPr/>
        </p:nvSpPr>
        <p:spPr>
          <a:xfrm>
            <a:off x="326419" y="122146"/>
            <a:ext cx="660846" cy="628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02306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/>
      <p:bldP spid="669" grpId="0" animBg="1"/>
      <p:bldP spid="670" grpId="0" animBg="1"/>
      <p:bldP spid="671" grpId="0" animBg="1"/>
      <p:bldP spid="15" grpId="0"/>
      <p:bldP spid="12" grpId="0"/>
    </p:bldLst>
  </p:timing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4600</TotalTime>
  <Words>757</Words>
  <Application>Microsoft Office PowerPoint</Application>
  <PresentationFormat>Affichage à l'écran (16:9)</PresentationFormat>
  <Paragraphs>102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3" baseType="lpstr">
      <vt:lpstr>Anaheim</vt:lpstr>
      <vt:lpstr>Anton</vt:lpstr>
      <vt:lpstr>Arial</vt:lpstr>
      <vt:lpstr>Calibri</vt:lpstr>
      <vt:lpstr>DM Sans</vt:lpstr>
      <vt:lpstr>Roboto Slab</vt:lpstr>
      <vt:lpstr>Söhne</vt:lpstr>
      <vt:lpstr>Times New Roman</vt:lpstr>
      <vt:lpstr>Wingdings</vt:lpstr>
      <vt:lpstr>Graphic Design Project Proposal XL by Slidesgo</vt:lpstr>
      <vt:lpstr>Étude de Cas pour Stage Data Analyst/Scientist chez ID&amp;A TECH</vt:lpstr>
      <vt:lpstr>INTRODUCTION</vt:lpstr>
      <vt:lpstr>Analyse de Performance de l'Indice MASI</vt:lpstr>
      <vt:lpstr>INTRODUCTION</vt:lpstr>
      <vt:lpstr>MÉTHODOLOGIE</vt:lpstr>
      <vt:lpstr>ANALYSES</vt:lpstr>
      <vt:lpstr>CHOIX DE MODÉLISATION</vt:lpstr>
      <vt:lpstr>RÉSULTATS CLÉS</vt:lpstr>
      <vt:lpstr>SYNTHÈSE DE L'APPROCHE</vt:lpstr>
      <vt:lpstr>IMPLICATIONS POUR LES DÉCISIONS D'INVESTISSEMENT</vt:lpstr>
      <vt:lpstr>CONCLUSION</vt:lpstr>
      <vt:lpstr>Merci</vt:lpstr>
      <vt:lpstr>Étude de Cas pour Stage Data Analyst/Scientist chez ID&amp;A TECH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Ayoub ETOULLALI</dc:creator>
  <cp:lastModifiedBy>Ayoub ETOULLALI</cp:lastModifiedBy>
  <cp:revision>48</cp:revision>
  <dcterms:modified xsi:type="dcterms:W3CDTF">2023-12-12T22:02:00Z</dcterms:modified>
</cp:coreProperties>
</file>